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23"/>
  </p:notesMasterIdLst>
  <p:sldIdLst>
    <p:sldId id="256" r:id="rId2"/>
    <p:sldId id="267" r:id="rId3"/>
    <p:sldId id="257" r:id="rId4"/>
    <p:sldId id="278" r:id="rId5"/>
    <p:sldId id="281" r:id="rId6"/>
    <p:sldId id="258" r:id="rId7"/>
    <p:sldId id="277" r:id="rId8"/>
    <p:sldId id="262" r:id="rId9"/>
    <p:sldId id="270" r:id="rId10"/>
    <p:sldId id="264" r:id="rId11"/>
    <p:sldId id="276" r:id="rId12"/>
    <p:sldId id="260" r:id="rId13"/>
    <p:sldId id="261" r:id="rId14"/>
    <p:sldId id="279" r:id="rId15"/>
    <p:sldId id="259" r:id="rId16"/>
    <p:sldId id="280" r:id="rId17"/>
    <p:sldId id="272" r:id="rId18"/>
    <p:sldId id="265" r:id="rId19"/>
    <p:sldId id="266" r:id="rId20"/>
    <p:sldId id="269" r:id="rId21"/>
    <p:sldId id="28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84F4"/>
    <a:srgbClr val="F5DEF8"/>
    <a:srgbClr val="431C60"/>
    <a:srgbClr val="DDD5E3"/>
    <a:srgbClr val="B99CAF"/>
    <a:srgbClr val="FFD9D9"/>
    <a:srgbClr val="FAC65B"/>
    <a:srgbClr val="A09BBB"/>
    <a:srgbClr val="EFBBFE"/>
    <a:srgbClr val="F7FC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39945C-2AF6-C34F-AB9B-57C85D32B426}" type="datetimeFigureOut">
              <a:rPr lang="en-US" smtClean="0"/>
              <a:t>11/25/22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DB4434-ABFF-DC43-8A83-34EB8658DFBF}" type="slidenum">
              <a:rPr lang="en-US" smtClean="0"/>
              <a:t>‹#›</a:t>
            </a:fld>
            <a:endParaRPr lang="en-US"/>
          </a:p>
        </p:txBody>
      </p:sp>
    </p:spTree>
    <p:extLst>
      <p:ext uri="{BB962C8B-B14F-4D97-AF65-F5344CB8AC3E}">
        <p14:creationId xmlns:p14="http://schemas.microsoft.com/office/powerpoint/2010/main" val="1247871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ilo.org/wcmsp5/groups/public/---dgreports/---dcomm/documents/publication/wcms_575479.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usatoday.com/story/news/investigations/2019/03/01/robert-kraft-sex-trafficking-sexual-stereotypes-asian-women-fetish-chinese-korean-prostitution/3016047002/%C2%A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world has come on a long way since women had no rights at all and were not even allowed to vote.</a:t>
            </a:r>
          </a:p>
          <a:p>
            <a:endParaRPr lang="en-GB" dirty="0"/>
          </a:p>
          <a:p>
            <a:r>
              <a:rPr lang="en-GB" dirty="0"/>
              <a:t>There has been progress.</a:t>
            </a:r>
          </a:p>
          <a:p>
            <a:endParaRPr lang="en-GB" dirty="0"/>
          </a:p>
          <a:p>
            <a:r>
              <a:rPr lang="en-GB" dirty="0"/>
              <a:t>BUT…… there is still a long way to go.</a:t>
            </a:r>
          </a:p>
          <a:p>
            <a:endParaRPr lang="en-GB" dirty="0"/>
          </a:p>
          <a:p>
            <a:r>
              <a:rPr lang="en-GB" dirty="0"/>
              <a:t>“Gender equality is not only a fundamental Human right, but a necessary foundation for a peaceful, prosperous world”</a:t>
            </a:r>
          </a:p>
          <a:p>
            <a:r>
              <a:rPr lang="en-GB" i="1" dirty="0"/>
              <a:t>Source: text from UN goal 5</a:t>
            </a:r>
            <a:r>
              <a:rPr lang="en-GB" dirty="0"/>
              <a:t> </a:t>
            </a:r>
          </a:p>
        </p:txBody>
      </p:sp>
      <p:sp>
        <p:nvSpPr>
          <p:cNvPr id="4" name="Slide Number Placeholder 3"/>
          <p:cNvSpPr>
            <a:spLocks noGrp="1"/>
          </p:cNvSpPr>
          <p:nvPr>
            <p:ph type="sldNum" sz="quarter" idx="5"/>
          </p:nvPr>
        </p:nvSpPr>
        <p:spPr/>
        <p:txBody>
          <a:bodyPr/>
          <a:lstStyle/>
          <a:p>
            <a:fld id="{B9DB4434-ABFF-DC43-8A83-34EB8658DFBF}" type="slidenum">
              <a:rPr lang="en-US" smtClean="0"/>
              <a:t>1</a:t>
            </a:fld>
            <a:endParaRPr lang="en-US"/>
          </a:p>
        </p:txBody>
      </p:sp>
    </p:spTree>
    <p:extLst>
      <p:ext uri="{BB962C8B-B14F-4D97-AF65-F5344CB8AC3E}">
        <p14:creationId xmlns:p14="http://schemas.microsoft.com/office/powerpoint/2010/main" val="4055763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Cornelia Parker photo highlighting women demanding equal status to men on funding for education  </a:t>
            </a:r>
          </a:p>
          <a:p>
            <a:endParaRPr lang="en-GB" dirty="0"/>
          </a:p>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3</a:t>
            </a:fld>
            <a:endParaRPr lang="en-US"/>
          </a:p>
        </p:txBody>
      </p:sp>
    </p:spTree>
    <p:extLst>
      <p:ext uri="{BB962C8B-B14F-4D97-AF65-F5344CB8AC3E}">
        <p14:creationId xmlns:p14="http://schemas.microsoft.com/office/powerpoint/2010/main" val="3478290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Guerilla</a:t>
            </a:r>
            <a:r>
              <a:rPr lang="en-GB" dirty="0"/>
              <a:t> girls is an anonymous group of feminist artists devoted to fighting sexism and racism within the art world</a:t>
            </a:r>
          </a:p>
          <a:p>
            <a:endParaRPr lang="en-GB" dirty="0"/>
          </a:p>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5</a:t>
            </a:fld>
            <a:endParaRPr lang="en-US"/>
          </a:p>
        </p:txBody>
      </p:sp>
    </p:spTree>
    <p:extLst>
      <p:ext uri="{BB962C8B-B14F-4D97-AF65-F5344CB8AC3E}">
        <p14:creationId xmlns:p14="http://schemas.microsoft.com/office/powerpoint/2010/main" val="662997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Still a shocking fact that most women will experience sexual harassment at some time in their lives.</a:t>
            </a:r>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8</a:t>
            </a:fld>
            <a:endParaRPr lang="en-US"/>
          </a:p>
        </p:txBody>
      </p:sp>
    </p:spTree>
    <p:extLst>
      <p:ext uri="{BB962C8B-B14F-4D97-AF65-F5344CB8AC3E}">
        <p14:creationId xmlns:p14="http://schemas.microsoft.com/office/powerpoint/2010/main" val="1171423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book “men to avoid in Art and Life” makes a serious point about the extreme inequality that women have always  been subjected to by using old master (?) paintings with a amusing tagline</a:t>
            </a:r>
          </a:p>
          <a:p>
            <a:endParaRPr lang="en-GB" dirty="0"/>
          </a:p>
          <a:p>
            <a:endParaRPr lang="en-GB" dirty="0"/>
          </a:p>
          <a:p>
            <a:r>
              <a:rPr lang="en-GB" dirty="0"/>
              <a:t>Anonymous illustrator showing how a modern and frightening form of sexual harassment with online and social media is devastating to the victim.</a:t>
            </a:r>
          </a:p>
          <a:p>
            <a:endParaRPr lang="en-GB" dirty="0"/>
          </a:p>
          <a:p>
            <a:r>
              <a:rPr lang="en-GB" dirty="0"/>
              <a:t>Crime not Compliment is a campaign by Plan International to make all forms of sexual harassment a crime</a:t>
            </a:r>
          </a:p>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9</a:t>
            </a:fld>
            <a:endParaRPr lang="en-US"/>
          </a:p>
        </p:txBody>
      </p:sp>
    </p:spTree>
    <p:extLst>
      <p:ext uri="{BB962C8B-B14F-4D97-AF65-F5344CB8AC3E}">
        <p14:creationId xmlns:p14="http://schemas.microsoft.com/office/powerpoint/2010/main" val="3861082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Guerilla</a:t>
            </a:r>
            <a:r>
              <a:rPr lang="en-GB" dirty="0"/>
              <a:t> Girls famous point about the inequality in art world</a:t>
            </a:r>
          </a:p>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10</a:t>
            </a:fld>
            <a:endParaRPr lang="en-US"/>
          </a:p>
        </p:txBody>
      </p:sp>
    </p:spTree>
    <p:extLst>
      <p:ext uri="{BB962C8B-B14F-4D97-AF65-F5344CB8AC3E}">
        <p14:creationId xmlns:p14="http://schemas.microsoft.com/office/powerpoint/2010/main" val="289071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11</a:t>
            </a:fld>
            <a:endParaRPr lang="en-US"/>
          </a:p>
        </p:txBody>
      </p:sp>
    </p:spTree>
    <p:extLst>
      <p:ext uri="{BB962C8B-B14F-4D97-AF65-F5344CB8AC3E}">
        <p14:creationId xmlns:p14="http://schemas.microsoft.com/office/powerpoint/2010/main" val="3689542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i="0" u="none" strike="noStrike" dirty="0">
                <a:solidFill>
                  <a:srgbClr val="0A1829"/>
                </a:solidFill>
                <a:effectLst/>
                <a:latin typeface="Georgia" panose="02040502050405020303" pitchFamily="18" charset="0"/>
              </a:rPr>
              <a:t>London-based artist Aida </a:t>
            </a:r>
            <a:r>
              <a:rPr lang="en-GB" b="0" i="0" u="none" strike="noStrike" dirty="0" err="1">
                <a:solidFill>
                  <a:srgbClr val="0A1829"/>
                </a:solidFill>
                <a:effectLst/>
                <a:latin typeface="Georgia" panose="02040502050405020303" pitchFamily="18" charset="0"/>
              </a:rPr>
              <a:t>Silvestri</a:t>
            </a:r>
            <a:r>
              <a:rPr lang="en-GB" b="0" i="0" u="none" strike="noStrike" dirty="0">
                <a:solidFill>
                  <a:srgbClr val="0A1829"/>
                </a:solidFill>
                <a:effectLst/>
                <a:latin typeface="Georgia" panose="02040502050405020303" pitchFamily="18" charset="0"/>
              </a:rPr>
              <a:t> has created a jarring series of "sculptural photo-works" to raise awareness of female genital mutilation </a:t>
            </a:r>
          </a:p>
          <a:p>
            <a:endParaRPr lang="en-GB" b="0" i="0" u="none" strike="noStrike" dirty="0">
              <a:solidFill>
                <a:srgbClr val="0A1829"/>
              </a:solidFill>
              <a:effectLst/>
              <a:latin typeface="Georgia" panose="02040502050405020303" pitchFamily="18" charset="0"/>
            </a:endParaRPr>
          </a:p>
          <a:p>
            <a:r>
              <a:rPr lang="en-GB" b="0" i="0" u="none" strike="noStrike" dirty="0">
                <a:solidFill>
                  <a:srgbClr val="0A0A0A"/>
                </a:solidFill>
                <a:effectLst/>
                <a:latin typeface="Trebuchet MS" panose="020B0603020202020204" pitchFamily="34" charset="0"/>
              </a:rPr>
              <a:t>125 million women and girls bear the scars of FGM.</a:t>
            </a:r>
          </a:p>
          <a:p>
            <a:endParaRPr lang="en-GB" b="0" i="0" u="none" strike="noStrike" dirty="0">
              <a:solidFill>
                <a:srgbClr val="0A0A0A"/>
              </a:solidFill>
              <a:effectLst/>
              <a:latin typeface="Trebuchet MS" panose="020B0603020202020204" pitchFamily="34" charset="0"/>
            </a:endParaRPr>
          </a:p>
          <a:p>
            <a:endParaRPr lang="en-GB" b="0" i="1" u="none" strike="noStrike" dirty="0">
              <a:solidFill>
                <a:srgbClr val="516772"/>
              </a:solidFill>
              <a:effectLst/>
              <a:latin typeface="libre_baskerville"/>
            </a:endParaRPr>
          </a:p>
          <a:p>
            <a:r>
              <a:rPr lang="en-GB" b="0" i="0" u="none" strike="noStrike" dirty="0">
                <a:solidFill>
                  <a:srgbClr val="333333"/>
                </a:solidFill>
                <a:effectLst/>
                <a:latin typeface="Lato" panose="020F0502020204030204" pitchFamily="34" charset="0"/>
              </a:rPr>
              <a:t>FGM is often used to control female 'modesty', virginity and sexual behaviour</a:t>
            </a:r>
            <a:endParaRPr lang="en-GB" b="0" i="1" u="none" strike="noStrike" dirty="0">
              <a:solidFill>
                <a:srgbClr val="516772"/>
              </a:solidFill>
              <a:effectLst/>
              <a:latin typeface="libre_baskerville"/>
            </a:endParaRPr>
          </a:p>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12</a:t>
            </a:fld>
            <a:endParaRPr lang="en-US"/>
          </a:p>
        </p:txBody>
      </p:sp>
    </p:spTree>
    <p:extLst>
      <p:ext uri="{BB962C8B-B14F-4D97-AF65-F5344CB8AC3E}">
        <p14:creationId xmlns:p14="http://schemas.microsoft.com/office/powerpoint/2010/main" val="705788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Shoreditch</a:t>
            </a:r>
            <a:r>
              <a:rPr lang="en-GB" dirty="0"/>
              <a:t> sisters Vulva Quilt created with help of </a:t>
            </a:r>
            <a:r>
              <a:rPr lang="en-GB" dirty="0" err="1"/>
              <a:t>Womens</a:t>
            </a:r>
            <a:r>
              <a:rPr lang="en-GB" dirty="0"/>
              <a:t> Institute knitting and sewing</a:t>
            </a:r>
          </a:p>
          <a:p>
            <a:endParaRPr lang="en-GB" dirty="0"/>
          </a:p>
          <a:p>
            <a:r>
              <a:rPr lang="en-GB" b="0" i="1" u="none" strike="noStrike" dirty="0">
                <a:solidFill>
                  <a:srgbClr val="516772"/>
                </a:solidFill>
                <a:effectLst/>
                <a:latin typeface="libre_baskerville"/>
              </a:rPr>
              <a:t>vulva quilt in London. </a:t>
            </a:r>
          </a:p>
          <a:p>
            <a:r>
              <a:rPr lang="en-GB" b="0" i="1" u="none" strike="noStrike" dirty="0" err="1">
                <a:solidFill>
                  <a:srgbClr val="516772"/>
                </a:solidFill>
                <a:effectLst/>
                <a:latin typeface="libre_baskerville"/>
              </a:rPr>
              <a:t>Shoreditch</a:t>
            </a:r>
            <a:r>
              <a:rPr lang="en-GB" b="0" i="1" u="none" strike="noStrike" dirty="0">
                <a:solidFill>
                  <a:srgbClr val="516772"/>
                </a:solidFill>
                <a:effectLst/>
                <a:latin typeface="libre_baskerville"/>
              </a:rPr>
              <a:t> Sisters WI</a:t>
            </a:r>
          </a:p>
          <a:p>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13</a:t>
            </a:fld>
            <a:endParaRPr lang="en-US"/>
          </a:p>
        </p:txBody>
      </p:sp>
    </p:spTree>
    <p:extLst>
      <p:ext uri="{BB962C8B-B14F-4D97-AF65-F5344CB8AC3E}">
        <p14:creationId xmlns:p14="http://schemas.microsoft.com/office/powerpoint/2010/main" val="3322179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Paula </a:t>
            </a:r>
            <a:r>
              <a:rPr lang="en-GB" dirty="0" err="1"/>
              <a:t>Rego</a:t>
            </a:r>
            <a:r>
              <a:rPr lang="en-GB" dirty="0"/>
              <a:t>,</a:t>
            </a:r>
          </a:p>
          <a:p>
            <a:endParaRPr lang="en-GB" dirty="0"/>
          </a:p>
          <a:p>
            <a:r>
              <a:rPr lang="en-GB" dirty="0"/>
              <a:t>Abortion Pastels. Instrumental in Portugal finally changing abortion law. Used in public campaign before the final vote in favour of making it legal</a:t>
            </a:r>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15</a:t>
            </a:fld>
            <a:endParaRPr lang="en-US"/>
          </a:p>
        </p:txBody>
      </p:sp>
    </p:spTree>
    <p:extLst>
      <p:ext uri="{BB962C8B-B14F-4D97-AF65-F5344CB8AC3E}">
        <p14:creationId xmlns:p14="http://schemas.microsoft.com/office/powerpoint/2010/main" val="2841713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313132"/>
                </a:solidFill>
                <a:effectLst/>
                <a:latin typeface="freight-book"/>
              </a:rPr>
              <a:t>Turkish artist </a:t>
            </a:r>
            <a:r>
              <a:rPr lang="en-GB" b="0" i="0" u="none" strike="noStrike" dirty="0" err="1">
                <a:solidFill>
                  <a:srgbClr val="313132"/>
                </a:solidFill>
                <a:effectLst/>
                <a:latin typeface="freight-book"/>
              </a:rPr>
              <a:t>Vahit</a:t>
            </a:r>
            <a:r>
              <a:rPr lang="en-GB" b="0" i="0" u="none" strike="noStrike" dirty="0">
                <a:solidFill>
                  <a:srgbClr val="313132"/>
                </a:solidFill>
                <a:effectLst/>
                <a:latin typeface="freight-book"/>
              </a:rPr>
              <a:t> Tuna has mounted 440 pairs of high heels on the facade of a building on a busy Istanbul street, to </a:t>
            </a:r>
            <a:r>
              <a:rPr lang="en-GB" b="0" i="0" u="none" strike="noStrike" dirty="0" err="1">
                <a:solidFill>
                  <a:srgbClr val="313132"/>
                </a:solidFill>
                <a:effectLst/>
                <a:latin typeface="freight-book"/>
              </a:rPr>
              <a:t>symbolize</a:t>
            </a:r>
            <a:r>
              <a:rPr lang="en-GB" b="0" i="0" u="none" strike="noStrike" dirty="0">
                <a:solidFill>
                  <a:srgbClr val="313132"/>
                </a:solidFill>
                <a:effectLst/>
                <a:latin typeface="freight-book"/>
              </a:rPr>
              <a:t> the number of women murdered in domestic or sexual violence in Turkey in 2018.</a:t>
            </a:r>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17</a:t>
            </a:fld>
            <a:endParaRPr lang="en-US"/>
          </a:p>
        </p:txBody>
      </p:sp>
    </p:spTree>
    <p:extLst>
      <p:ext uri="{BB962C8B-B14F-4D97-AF65-F5344CB8AC3E}">
        <p14:creationId xmlns:p14="http://schemas.microsoft.com/office/powerpoint/2010/main" val="3228758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err="1">
                <a:solidFill>
                  <a:srgbClr val="808080"/>
                </a:solidFill>
                <a:effectLst/>
                <a:latin typeface="Open Sans" panose="020F0502020204030204" pitchFamily="34" charset="0"/>
              </a:rPr>
              <a:t>Grumet</a:t>
            </a:r>
            <a:r>
              <a:rPr lang="en-GB" b="0" i="0" u="none" strike="noStrike" dirty="0">
                <a:solidFill>
                  <a:srgbClr val="808080"/>
                </a:solidFill>
                <a:effectLst/>
                <a:latin typeface="Open Sans" panose="020F0502020204030204" pitchFamily="34" charset="0"/>
              </a:rPr>
              <a:t> creates works that blend digital and traditional painting to portray the troubling consequences of our society’s vices. In </a:t>
            </a:r>
            <a:r>
              <a:rPr lang="en-GB" b="0" i="1" u="none" strike="noStrike" dirty="0">
                <a:solidFill>
                  <a:srgbClr val="808080"/>
                </a:solidFill>
                <a:effectLst/>
                <a:latin typeface="Open Sans" panose="020F0502020204030204" pitchFamily="34" charset="0"/>
              </a:rPr>
              <a:t>Pole Dancers</a:t>
            </a:r>
            <a:r>
              <a:rPr lang="en-GB" b="0" i="0" u="none" strike="noStrike" dirty="0">
                <a:solidFill>
                  <a:srgbClr val="808080"/>
                </a:solidFill>
                <a:effectLst/>
                <a:latin typeface="Open Sans" panose="020F0502020204030204" pitchFamily="34" charset="0"/>
              </a:rPr>
              <a:t>, he transforms a construction site into a strip club, drawing a connection between the adult entertainment industry and the spillover effects of objectification, such as harassment in daily life and discrimination in the workplace.   </a:t>
            </a:r>
          </a:p>
          <a:p>
            <a:endParaRPr lang="en-GB" b="0" i="0" u="none" strike="noStrike" dirty="0">
              <a:solidFill>
                <a:srgbClr val="808080"/>
              </a:solidFill>
              <a:effectLst/>
              <a:latin typeface="Open Sans" panose="020F0502020204030204" pitchFamily="34" charset="0"/>
            </a:endParaRPr>
          </a:p>
          <a:p>
            <a:pPr fontAlgn="base"/>
            <a:r>
              <a:rPr lang="en-GB" b="1" i="0" u="none" strike="noStrike" dirty="0">
                <a:solidFill>
                  <a:srgbClr val="454545"/>
                </a:solidFill>
                <a:effectLst/>
                <a:latin typeface="inherit"/>
              </a:rPr>
              <a:t>Pole Dancers</a:t>
            </a:r>
            <a:endParaRPr lang="en-GB" b="1" i="0" u="none" strike="noStrike" dirty="0">
              <a:solidFill>
                <a:srgbClr val="454545"/>
              </a:solidFill>
              <a:effectLst/>
              <a:latin typeface="Open Sans" panose="020B0606030504020204" pitchFamily="34" charset="0"/>
            </a:endParaRPr>
          </a:p>
          <a:p>
            <a:pPr fontAlgn="base"/>
            <a:r>
              <a:rPr lang="en-GB" b="0" i="0" u="none" strike="noStrike" dirty="0">
                <a:solidFill>
                  <a:srgbClr val="808080"/>
                </a:solidFill>
                <a:effectLst/>
                <a:latin typeface="Open Sans" panose="020B0606030504020204" pitchFamily="34" charset="0"/>
              </a:rPr>
              <a:t>Al </a:t>
            </a:r>
            <a:r>
              <a:rPr lang="en-GB" b="0" i="0" u="none" strike="noStrike" dirty="0" err="1">
                <a:solidFill>
                  <a:srgbClr val="808080"/>
                </a:solidFill>
                <a:effectLst/>
                <a:latin typeface="Open Sans" panose="020B0606030504020204" pitchFamily="34" charset="0"/>
              </a:rPr>
              <a:t>Grumet</a:t>
            </a:r>
            <a:r>
              <a:rPr lang="en-GB" b="0" i="0" u="none" strike="noStrike" dirty="0">
                <a:solidFill>
                  <a:srgbClr val="808080"/>
                </a:solidFill>
                <a:effectLst/>
                <a:latin typeface="Open Sans" panose="020B0606030504020204" pitchFamily="34" charset="0"/>
              </a:rPr>
              <a:t>, 2017, digital composite,</a:t>
            </a:r>
          </a:p>
          <a:p>
            <a:pPr fontAlgn="base"/>
            <a:endParaRPr lang="en-GB" b="0" i="0" u="none" strike="noStrike" dirty="0">
              <a:solidFill>
                <a:srgbClr val="808080"/>
              </a:solidFill>
              <a:effectLst/>
              <a:latin typeface="Open Sans" panose="020B0606030504020204" pitchFamily="34" charset="0"/>
            </a:endParaRPr>
          </a:p>
          <a:p>
            <a:pPr fontAlgn="base"/>
            <a:endParaRPr lang="en-GB" b="0" i="0" u="none" strike="noStrike" dirty="0">
              <a:solidFill>
                <a:srgbClr val="808080"/>
              </a:solidFill>
              <a:effectLst/>
              <a:latin typeface="Open Sans" panose="020B0606030504020204" pitchFamily="34" charset="0"/>
            </a:endParaRPr>
          </a:p>
          <a:p>
            <a:r>
              <a:rPr lang="en-GB" b="0" i="0" u="none" strike="noStrike" dirty="0">
                <a:solidFill>
                  <a:srgbClr val="3C4245"/>
                </a:solidFill>
                <a:effectLst/>
                <a:latin typeface="Arial" panose="020B0604020202020204" pitchFamily="34" charset="0"/>
              </a:rPr>
              <a:t>1 in 3 women, around 736 million, are subjected to physical or sexual violence by an intimate partner or sexual violence from a non-partner – a number that has remained largely unchanged over the past decade.    W.h.o.</a:t>
            </a:r>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18</a:t>
            </a:fld>
            <a:endParaRPr lang="en-US"/>
          </a:p>
        </p:txBody>
      </p:sp>
    </p:spTree>
    <p:extLst>
      <p:ext uri="{BB962C8B-B14F-4D97-AF65-F5344CB8AC3E}">
        <p14:creationId xmlns:p14="http://schemas.microsoft.com/office/powerpoint/2010/main" val="3785752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b="0" i="0" u="none" strike="noStrike" dirty="0">
                <a:solidFill>
                  <a:srgbClr val="000000"/>
                </a:solidFill>
                <a:effectLst/>
                <a:latin typeface="Nimbus Sans Bold"/>
              </a:rPr>
              <a:t>Untitled #96, 1981 Cindy Sherman</a:t>
            </a:r>
          </a:p>
          <a:p>
            <a:endParaRPr lang="en-GB" b="0" i="0" u="none" strike="noStrike" dirty="0">
              <a:solidFill>
                <a:srgbClr val="000000"/>
              </a:solidFill>
              <a:effectLst/>
              <a:latin typeface="Mueller SemiLight"/>
            </a:endParaRPr>
          </a:p>
          <a:p>
            <a:r>
              <a:rPr lang="en-GB" b="0" i="0" u="none" strike="noStrike" dirty="0">
                <a:solidFill>
                  <a:srgbClr val="000000"/>
                </a:solidFill>
                <a:effectLst/>
                <a:latin typeface="Mueller SemiLight"/>
              </a:rPr>
              <a:t>Image inspired by the centre folds of men’s erotic magazines, Sherman appears as the antithesis of what you would expect to find in such a publication. Acting in various emotional states that range from terrified to miserable, she is anything but sexy and seductive. Implications of rape and abuse are present, with the character’s facial expressions desperate and her body language vulnerable. Sherman’s choice to depict the woman as scared as opposed to strong is a chilling look into the actual dangers of reality.    </a:t>
            </a:r>
          </a:p>
          <a:p>
            <a:endParaRPr lang="en-GB" b="0" i="0" u="none" strike="noStrike" dirty="0">
              <a:solidFill>
                <a:srgbClr val="000000"/>
              </a:solidFill>
              <a:effectLst/>
              <a:latin typeface="Mueller SemiLight"/>
            </a:endParaRPr>
          </a:p>
          <a:p>
            <a:r>
              <a:rPr lang="en-GB" b="0" i="0" u="none" strike="noStrike" dirty="0">
                <a:solidFill>
                  <a:srgbClr val="303030"/>
                </a:solidFill>
                <a:effectLst/>
                <a:latin typeface="unify serif"/>
              </a:rPr>
              <a:t>A study from the United Nations’ </a:t>
            </a:r>
            <a:r>
              <a:rPr lang="en-GB" b="0" i="0" u="none" strike="noStrike" dirty="0">
                <a:effectLst/>
                <a:latin typeface="var(--body-5_-_font-family)"/>
                <a:hlinkClick r:id="rId3"/>
              </a:rPr>
              <a:t>International Labour </a:t>
            </a:r>
            <a:r>
              <a:rPr lang="en-GB" b="0" i="0" u="none" strike="noStrike" dirty="0" err="1">
                <a:effectLst/>
                <a:latin typeface="var(--body-5_-_font-family)"/>
                <a:hlinkClick r:id="rId3"/>
              </a:rPr>
              <a:t>Organization</a:t>
            </a:r>
            <a:r>
              <a:rPr lang="en-GB" b="0" i="0" u="none" strike="noStrike" dirty="0">
                <a:effectLst/>
                <a:latin typeface="var(--body-5_-_font-family)"/>
                <a:hlinkClick r:id="rId3"/>
              </a:rPr>
              <a:t> </a:t>
            </a:r>
            <a:r>
              <a:rPr lang="en-GB" b="0" i="0" u="none" strike="noStrike" dirty="0">
                <a:solidFill>
                  <a:srgbClr val="303030"/>
                </a:solidFill>
                <a:effectLst/>
                <a:latin typeface="unify serif"/>
              </a:rPr>
              <a:t>estimated 3.8 million adults and 1 million children were victims of </a:t>
            </a:r>
            <a:r>
              <a:rPr lang="en-GB" b="0" i="0" u="none" strike="noStrike" dirty="0">
                <a:effectLst/>
                <a:latin typeface="var(--body-5_-_font-family)"/>
                <a:hlinkClick r:id="rId4"/>
              </a:rPr>
              <a:t>forced sexual exploitation in 2016</a:t>
            </a:r>
            <a:r>
              <a:rPr lang="en-GB" b="0" i="0" u="none" strike="noStrike" dirty="0">
                <a:solidFill>
                  <a:srgbClr val="303030"/>
                </a:solidFill>
                <a:effectLst/>
                <a:latin typeface="unify serif"/>
              </a:rPr>
              <a:t> around the world.</a:t>
            </a:r>
            <a:endParaRPr lang="en-US" dirty="0"/>
          </a:p>
        </p:txBody>
      </p:sp>
      <p:sp>
        <p:nvSpPr>
          <p:cNvPr id="4" name="Slide Number Placeholder 3"/>
          <p:cNvSpPr>
            <a:spLocks noGrp="1"/>
          </p:cNvSpPr>
          <p:nvPr>
            <p:ph type="sldNum" sz="quarter" idx="5"/>
          </p:nvPr>
        </p:nvSpPr>
        <p:spPr/>
        <p:txBody>
          <a:bodyPr/>
          <a:lstStyle/>
          <a:p>
            <a:fld id="{B9DB4434-ABFF-DC43-8A83-34EB8658DFBF}" type="slidenum">
              <a:rPr lang="en-US" smtClean="0"/>
              <a:t>19</a:t>
            </a:fld>
            <a:endParaRPr lang="en-US"/>
          </a:p>
        </p:txBody>
      </p:sp>
    </p:spTree>
    <p:extLst>
      <p:ext uri="{BB962C8B-B14F-4D97-AF65-F5344CB8AC3E}">
        <p14:creationId xmlns:p14="http://schemas.microsoft.com/office/powerpoint/2010/main" val="368458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27574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85358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11/25/22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93448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11/25/22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6848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11/25/22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57597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11/25/22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04896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11/25/22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80022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1883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69683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29790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28774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11/25/22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7285974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p14:dur="0">
        <p15:prstTrans prst="pageCurlDoubl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DE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417F7-9451-FB45-FCF0-E75C520E5C6E}"/>
              </a:ext>
            </a:extLst>
          </p:cNvPr>
          <p:cNvSpPr>
            <a:spLocks noGrp="1"/>
          </p:cNvSpPr>
          <p:nvPr>
            <p:ph type="ctrTitle"/>
          </p:nvPr>
        </p:nvSpPr>
        <p:spPr>
          <a:xfrm>
            <a:off x="1524000" y="1214438"/>
            <a:ext cx="9144000" cy="2387600"/>
          </a:xfrm>
          <a:noFill/>
        </p:spPr>
        <p:txBody>
          <a:bodyPr>
            <a:normAutofit/>
          </a:bodyPr>
          <a:lstStyle/>
          <a:p>
            <a:r>
              <a:rPr lang="en-GB" sz="5200" b="1" dirty="0">
                <a:solidFill>
                  <a:srgbClr val="0A84F4"/>
                </a:solidFill>
                <a:latin typeface="Helvetica" pitchFamily="2" charset="0"/>
              </a:rPr>
              <a:t>Gender EQUALITY</a:t>
            </a:r>
            <a:endParaRPr lang="en-US" sz="5200" b="1" dirty="0">
              <a:solidFill>
                <a:srgbClr val="0A84F4"/>
              </a:solidFill>
              <a:latin typeface="Helvetica" pitchFamily="2" charset="0"/>
            </a:endParaRPr>
          </a:p>
        </p:txBody>
      </p:sp>
      <p:sp>
        <p:nvSpPr>
          <p:cNvPr id="3" name="Subtitle 2">
            <a:extLst>
              <a:ext uri="{FF2B5EF4-FFF2-40B4-BE49-F238E27FC236}">
                <a16:creationId xmlns:a16="http://schemas.microsoft.com/office/drawing/2014/main" id="{369D3B40-46DA-7B33-5C92-FEBDE34C9E2C}"/>
              </a:ext>
            </a:extLst>
          </p:cNvPr>
          <p:cNvSpPr>
            <a:spLocks noGrp="1"/>
          </p:cNvSpPr>
          <p:nvPr>
            <p:ph type="subTitle" idx="1"/>
          </p:nvPr>
        </p:nvSpPr>
        <p:spPr>
          <a:noFill/>
        </p:spPr>
        <p:txBody>
          <a:bodyPr>
            <a:normAutofit lnSpcReduction="10000"/>
          </a:bodyPr>
          <a:lstStyle/>
          <a:p>
            <a:endParaRPr lang="en-GB" b="1" dirty="0">
              <a:solidFill>
                <a:srgbClr val="FF0000"/>
              </a:solidFill>
            </a:endParaRPr>
          </a:p>
          <a:p>
            <a:endParaRPr lang="en-GB" b="1" dirty="0">
              <a:solidFill>
                <a:srgbClr val="FF0000"/>
              </a:solidFill>
            </a:endParaRPr>
          </a:p>
          <a:p>
            <a:endParaRPr lang="en-GB" b="1" dirty="0">
              <a:solidFill>
                <a:srgbClr val="FF0000"/>
              </a:solidFill>
            </a:endParaRPr>
          </a:p>
          <a:p>
            <a:r>
              <a:rPr lang="en-GB" b="1" dirty="0">
                <a:solidFill>
                  <a:srgbClr val="FF0000"/>
                </a:solidFill>
              </a:rPr>
              <a:t>EVERYONE’S  BIRTHRIGHT</a:t>
            </a:r>
            <a:endParaRPr lang="en-US" b="1" dirty="0">
              <a:solidFill>
                <a:srgbClr val="FF0000"/>
              </a:solidFill>
            </a:endParaRPr>
          </a:p>
        </p:txBody>
      </p:sp>
    </p:spTree>
    <p:extLst>
      <p:ext uri="{BB962C8B-B14F-4D97-AF65-F5344CB8AC3E}">
        <p14:creationId xmlns:p14="http://schemas.microsoft.com/office/powerpoint/2010/main" val="1205918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6F878A-8322-E8A0-645D-A475073D3A7A}"/>
              </a:ext>
            </a:extLst>
          </p:cNvPr>
          <p:cNvPicPr>
            <a:picLocks noChangeAspect="1"/>
          </p:cNvPicPr>
          <p:nvPr/>
        </p:nvPicPr>
        <p:blipFill>
          <a:blip r:embed="rId2"/>
          <a:stretch>
            <a:fillRect/>
          </a:stretch>
        </p:blipFill>
        <p:spPr>
          <a:xfrm>
            <a:off x="834217" y="0"/>
            <a:ext cx="10695392" cy="6858000"/>
          </a:xfrm>
          <a:prstGeom prst="rect">
            <a:avLst/>
          </a:prstGeom>
        </p:spPr>
      </p:pic>
    </p:spTree>
    <p:extLst>
      <p:ext uri="{BB962C8B-B14F-4D97-AF65-F5344CB8AC3E}">
        <p14:creationId xmlns:p14="http://schemas.microsoft.com/office/powerpoint/2010/main" val="4197418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2BA64AC-B290-78F1-7CAA-06244A972AF5}"/>
              </a:ext>
            </a:extLst>
          </p:cNvPr>
          <p:cNvPicPr>
            <a:picLocks noGrp="1" noChangeAspect="1"/>
          </p:cNvPicPr>
          <p:nvPr>
            <p:ph sz="half" idx="4294967295"/>
          </p:nvPr>
        </p:nvPicPr>
        <p:blipFill>
          <a:blip r:embed="rId3"/>
          <a:stretch>
            <a:fillRect/>
          </a:stretch>
        </p:blipFill>
        <p:spPr>
          <a:xfrm>
            <a:off x="0" y="1712913"/>
            <a:ext cx="5245100" cy="5145087"/>
          </a:xfrm>
          <a:prstGeom prst="rect">
            <a:avLst/>
          </a:prstGeom>
        </p:spPr>
      </p:pic>
      <p:sp>
        <p:nvSpPr>
          <p:cNvPr id="22" name="Title 21">
            <a:extLst>
              <a:ext uri="{FF2B5EF4-FFF2-40B4-BE49-F238E27FC236}">
                <a16:creationId xmlns:a16="http://schemas.microsoft.com/office/drawing/2014/main" id="{6776F930-B18A-2142-70D3-0C5BD4833B57}"/>
              </a:ext>
            </a:extLst>
          </p:cNvPr>
          <p:cNvSpPr>
            <a:spLocks noGrp="1"/>
          </p:cNvSpPr>
          <p:nvPr>
            <p:ph type="title" idx="4294967295"/>
          </p:nvPr>
        </p:nvSpPr>
        <p:spPr>
          <a:xfrm>
            <a:off x="0" y="-53975"/>
            <a:ext cx="12192000" cy="1536700"/>
          </a:xfrm>
        </p:spPr>
        <p:txBody>
          <a:bodyPr/>
          <a:lstStyle/>
          <a:p>
            <a:pPr algn="ctr"/>
            <a:r>
              <a:rPr lang="en-GB" b="1" dirty="0">
                <a:latin typeface="Helvetica" pitchFamily="2" charset="0"/>
              </a:rPr>
              <a:t>GENDER PAY GAP</a:t>
            </a:r>
            <a:endParaRPr lang="en-US" b="1" dirty="0">
              <a:latin typeface="Helvetica" pitchFamily="2" charset="0"/>
            </a:endParaRPr>
          </a:p>
        </p:txBody>
      </p:sp>
      <p:sp>
        <p:nvSpPr>
          <p:cNvPr id="4" name="TextBox 3">
            <a:extLst>
              <a:ext uri="{FF2B5EF4-FFF2-40B4-BE49-F238E27FC236}">
                <a16:creationId xmlns:a16="http://schemas.microsoft.com/office/drawing/2014/main" id="{B4041139-7DED-4E59-26B3-9B9F7EC79D20}"/>
              </a:ext>
            </a:extLst>
          </p:cNvPr>
          <p:cNvSpPr txBox="1"/>
          <p:nvPr/>
        </p:nvSpPr>
        <p:spPr>
          <a:xfrm>
            <a:off x="6025748" y="1467982"/>
            <a:ext cx="6100980" cy="5124480"/>
          </a:xfrm>
          <a:prstGeom prst="rect">
            <a:avLst/>
          </a:prstGeom>
          <a:noFill/>
        </p:spPr>
        <p:txBody>
          <a:bodyPr wrap="square">
            <a:spAutoFit/>
          </a:bodyPr>
          <a:lstStyle/>
          <a:p>
            <a:r>
              <a:rPr lang="en-GB" sz="3000" b="1" dirty="0">
                <a:solidFill>
                  <a:schemeClr val="bg1">
                    <a:lumMod val="10000"/>
                  </a:schemeClr>
                </a:solidFill>
              </a:rPr>
              <a:t> </a:t>
            </a:r>
          </a:p>
          <a:p>
            <a:r>
              <a:rPr lang="en-US" sz="2800" b="1" dirty="0"/>
              <a:t>Women work 70% of the world’s</a:t>
            </a:r>
            <a:r>
              <a:rPr lang="en-GB" sz="2800" b="1" dirty="0"/>
              <a:t> </a:t>
            </a:r>
            <a:r>
              <a:rPr lang="en-US" sz="2800" b="1" dirty="0"/>
              <a:t>working hours, yet earn only 10% of</a:t>
            </a:r>
            <a:r>
              <a:rPr lang="en-GB" sz="2800" b="1" dirty="0"/>
              <a:t> </a:t>
            </a:r>
            <a:r>
              <a:rPr lang="en-US" sz="2800" b="1" dirty="0"/>
              <a:t>the world's income</a:t>
            </a:r>
            <a:endParaRPr lang="en-GB" sz="2800" b="1" dirty="0"/>
          </a:p>
          <a:p>
            <a:endParaRPr lang="en-GB" sz="2800" b="1" dirty="0"/>
          </a:p>
          <a:p>
            <a:r>
              <a:rPr lang="en-GB" sz="2800" b="1" dirty="0">
                <a:solidFill>
                  <a:srgbClr val="4D4D4D"/>
                </a:solidFill>
                <a:latin typeface="Roboto" panose="020F0502020204030204" pitchFamily="34" charset="0"/>
              </a:rPr>
              <a:t>W</a:t>
            </a:r>
            <a:r>
              <a:rPr lang="en-GB" sz="2800" b="1" i="0" u="none" strike="noStrike" dirty="0">
                <a:solidFill>
                  <a:srgbClr val="4D4D4D"/>
                </a:solidFill>
                <a:effectLst/>
                <a:latin typeface="Roboto" panose="020F0502020204030204" pitchFamily="34" charset="0"/>
              </a:rPr>
              <a:t>omen globally are paid about 20 per cent less than men </a:t>
            </a:r>
          </a:p>
          <a:p>
            <a:endParaRPr lang="en-GB" sz="2100" b="1" i="0" u="none" strike="noStrike" dirty="0">
              <a:solidFill>
                <a:srgbClr val="4D4D4D"/>
              </a:solidFill>
              <a:effectLst/>
              <a:latin typeface="Roboto" panose="020F0502020204030204" pitchFamily="34" charset="0"/>
            </a:endParaRPr>
          </a:p>
          <a:p>
            <a:endParaRPr lang="en-GB" b="1" i="0" u="none" strike="noStrike" dirty="0">
              <a:effectLst/>
              <a:latin typeface="Roboto" panose="020F0502020204030204" pitchFamily="34" charset="0"/>
            </a:endParaRPr>
          </a:p>
          <a:p>
            <a:endParaRPr lang="en-GB" b="1" i="0" u="none" strike="noStrike" dirty="0">
              <a:solidFill>
                <a:srgbClr val="4D4D4D"/>
              </a:solidFill>
              <a:effectLst/>
              <a:latin typeface="Roboto" panose="020F0502020204030204" pitchFamily="34" charset="0"/>
            </a:endParaRPr>
          </a:p>
          <a:p>
            <a:endParaRPr lang="en-GB" b="1" dirty="0">
              <a:solidFill>
                <a:srgbClr val="4D4D4D"/>
              </a:solidFill>
              <a:latin typeface="Roboto" panose="020F0502020204030204" pitchFamily="34" charset="0"/>
            </a:endParaRPr>
          </a:p>
          <a:p>
            <a:endParaRPr lang="en-GB" dirty="0"/>
          </a:p>
          <a:p>
            <a:endParaRPr lang="en-GB" dirty="0"/>
          </a:p>
          <a:p>
            <a:endParaRPr lang="en-US" dirty="0"/>
          </a:p>
        </p:txBody>
      </p:sp>
    </p:spTree>
    <p:extLst>
      <p:ext uri="{BB962C8B-B14F-4D97-AF65-F5344CB8AC3E}">
        <p14:creationId xmlns:p14="http://schemas.microsoft.com/office/powerpoint/2010/main" val="3470955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0F57DAC-B512-97E5-3962-4FDBBB28E436}"/>
              </a:ext>
            </a:extLst>
          </p:cNvPr>
          <p:cNvPicPr>
            <a:picLocks noChangeAspect="1"/>
          </p:cNvPicPr>
          <p:nvPr/>
        </p:nvPicPr>
        <p:blipFill>
          <a:blip r:embed="rId2"/>
          <a:stretch>
            <a:fillRect/>
          </a:stretch>
        </p:blipFill>
        <p:spPr>
          <a:xfrm>
            <a:off x="3067553" y="1599678"/>
            <a:ext cx="5959181" cy="5054758"/>
          </a:xfrm>
          <a:prstGeom prst="rect">
            <a:avLst/>
          </a:prstGeom>
        </p:spPr>
      </p:pic>
      <p:sp>
        <p:nvSpPr>
          <p:cNvPr id="3" name="Title 2">
            <a:extLst>
              <a:ext uri="{FF2B5EF4-FFF2-40B4-BE49-F238E27FC236}">
                <a16:creationId xmlns:a16="http://schemas.microsoft.com/office/drawing/2014/main" id="{EC3AAB76-7079-81FD-8D09-F10C5DD3B0C8}"/>
              </a:ext>
            </a:extLst>
          </p:cNvPr>
          <p:cNvSpPr>
            <a:spLocks noGrp="1"/>
          </p:cNvSpPr>
          <p:nvPr>
            <p:ph type="title" idx="4294967295"/>
          </p:nvPr>
        </p:nvSpPr>
        <p:spPr>
          <a:xfrm>
            <a:off x="0" y="365125"/>
            <a:ext cx="10515600" cy="1325563"/>
          </a:xfrm>
        </p:spPr>
        <p:txBody>
          <a:bodyPr>
            <a:noAutofit/>
          </a:bodyPr>
          <a:lstStyle/>
          <a:p>
            <a:pPr algn="ctr"/>
            <a:r>
              <a:rPr lang="en-GB" sz="3200" b="0" i="0" u="none" strike="noStrike" dirty="0">
                <a:solidFill>
                  <a:srgbClr val="444444"/>
                </a:solidFill>
                <a:effectLst/>
                <a:latin typeface="Helvetica" pitchFamily="2" charset="0"/>
              </a:rPr>
              <a:t>For every </a:t>
            </a:r>
            <a:r>
              <a:rPr lang="en-GB" sz="3200" b="1" i="0" u="none" strike="noStrike" dirty="0">
                <a:solidFill>
                  <a:srgbClr val="444444"/>
                </a:solidFill>
                <a:effectLst/>
                <a:latin typeface="Helvetica" pitchFamily="2" charset="0"/>
              </a:rPr>
              <a:t>100 men promoted and hired to manager</a:t>
            </a:r>
            <a:r>
              <a:rPr lang="en-GB" sz="3200" b="0" i="0" u="none" strike="noStrike" dirty="0">
                <a:solidFill>
                  <a:srgbClr val="444444"/>
                </a:solidFill>
                <a:effectLst/>
                <a:latin typeface="Helvetica" pitchFamily="2" charset="0"/>
              </a:rPr>
              <a:t>, only </a:t>
            </a:r>
            <a:r>
              <a:rPr lang="en-GB" sz="3200" b="1" i="0" u="none" strike="noStrike" dirty="0">
                <a:solidFill>
                  <a:srgbClr val="444444"/>
                </a:solidFill>
                <a:effectLst/>
                <a:latin typeface="Helvetica" pitchFamily="2" charset="0"/>
              </a:rPr>
              <a:t>72 women are promoted and hired</a:t>
            </a:r>
            <a:r>
              <a:rPr lang="en-GB" sz="3200" b="0" i="0" u="none" strike="noStrike" dirty="0">
                <a:solidFill>
                  <a:srgbClr val="444444"/>
                </a:solidFill>
                <a:effectLst/>
                <a:latin typeface="Helvetica" pitchFamily="2" charset="0"/>
              </a:rPr>
              <a:t>. </a:t>
            </a:r>
            <a:endParaRPr lang="en-US" sz="3200" dirty="0">
              <a:latin typeface="Helvetica" pitchFamily="2" charset="0"/>
            </a:endParaRPr>
          </a:p>
        </p:txBody>
      </p:sp>
    </p:spTree>
    <p:extLst>
      <p:ext uri="{BB962C8B-B14F-4D97-AF65-F5344CB8AC3E}">
        <p14:creationId xmlns:p14="http://schemas.microsoft.com/office/powerpoint/2010/main" val="2938660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09C00BC8-B444-290E-BFD3-A59202FF75D7}"/>
              </a:ext>
            </a:extLst>
          </p:cNvPr>
          <p:cNvPicPr>
            <a:picLocks noChangeAspect="1"/>
          </p:cNvPicPr>
          <p:nvPr/>
        </p:nvPicPr>
        <p:blipFill>
          <a:blip r:embed="rId3"/>
          <a:stretch>
            <a:fillRect/>
          </a:stretch>
        </p:blipFill>
        <p:spPr>
          <a:xfrm>
            <a:off x="1804590" y="457200"/>
            <a:ext cx="8582819" cy="5943600"/>
          </a:xfrm>
          <a:prstGeom prst="rect">
            <a:avLst/>
          </a:prstGeom>
        </p:spPr>
      </p:pic>
    </p:spTree>
    <p:extLst>
      <p:ext uri="{BB962C8B-B14F-4D97-AF65-F5344CB8AC3E}">
        <p14:creationId xmlns:p14="http://schemas.microsoft.com/office/powerpoint/2010/main" val="3172093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de2" descr="Women are scarce at the top and overrepresented at the bottom ">
            <a:extLst>
              <a:ext uri="{FF2B5EF4-FFF2-40B4-BE49-F238E27FC236}">
                <a16:creationId xmlns:a16="http://schemas.microsoft.com/office/drawing/2014/main" id="{2D22EBC4-8F17-52D6-45C1-17166A7A7B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784" y="0"/>
            <a:ext cx="11068922" cy="6858000"/>
          </a:xfrm>
          <a:prstGeom prst="rect">
            <a:avLst/>
          </a:prstGeom>
        </p:spPr>
      </p:pic>
    </p:spTree>
    <p:extLst>
      <p:ext uri="{BB962C8B-B14F-4D97-AF65-F5344CB8AC3E}">
        <p14:creationId xmlns:p14="http://schemas.microsoft.com/office/powerpoint/2010/main" val="2614635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FC0F-E169-2B67-1F8D-E36F34D09611}"/>
              </a:ext>
            </a:extLst>
          </p:cNvPr>
          <p:cNvSpPr>
            <a:spLocks noGrp="1"/>
          </p:cNvSpPr>
          <p:nvPr>
            <p:ph type="title"/>
          </p:nvPr>
        </p:nvSpPr>
        <p:spPr>
          <a:xfrm>
            <a:off x="640571" y="426974"/>
            <a:ext cx="9606585" cy="805673"/>
          </a:xfrm>
        </p:spPr>
        <p:txBody>
          <a:bodyPr>
            <a:normAutofit/>
          </a:bodyPr>
          <a:lstStyle/>
          <a:p>
            <a:pPr algn="ctr"/>
            <a:r>
              <a:rPr lang="en-GB" sz="4000" b="1" dirty="0">
                <a:latin typeface="Helvetica" pitchFamily="2" charset="0"/>
              </a:rPr>
              <a:t>GENDER BIAS IN EDUCATION</a:t>
            </a:r>
            <a:endParaRPr lang="en-US" sz="4000" b="1" dirty="0">
              <a:latin typeface="Helvetica" pitchFamily="2" charset="0"/>
            </a:endParaRPr>
          </a:p>
        </p:txBody>
      </p:sp>
      <p:pic>
        <p:nvPicPr>
          <p:cNvPr id="4" name="Picture 4">
            <a:extLst>
              <a:ext uri="{FF2B5EF4-FFF2-40B4-BE49-F238E27FC236}">
                <a16:creationId xmlns:a16="http://schemas.microsoft.com/office/drawing/2014/main" id="{8B57DE6B-F51C-8E0E-4804-CB153798BC9E}"/>
              </a:ext>
            </a:extLst>
          </p:cNvPr>
          <p:cNvPicPr>
            <a:picLocks noGrp="1" noChangeAspect="1"/>
          </p:cNvPicPr>
          <p:nvPr>
            <p:ph idx="1"/>
          </p:nvPr>
        </p:nvPicPr>
        <p:blipFill>
          <a:blip r:embed="rId2"/>
          <a:stretch>
            <a:fillRect/>
          </a:stretch>
        </p:blipFill>
        <p:spPr>
          <a:xfrm>
            <a:off x="5183188" y="1701855"/>
            <a:ext cx="6172200" cy="3444765"/>
          </a:xfrm>
        </p:spPr>
      </p:pic>
      <p:sp>
        <p:nvSpPr>
          <p:cNvPr id="5" name="Text Placeholder 4">
            <a:extLst>
              <a:ext uri="{FF2B5EF4-FFF2-40B4-BE49-F238E27FC236}">
                <a16:creationId xmlns:a16="http://schemas.microsoft.com/office/drawing/2014/main" id="{A2BB4E99-046A-8975-2231-4B1B191225FC}"/>
              </a:ext>
            </a:extLst>
          </p:cNvPr>
          <p:cNvSpPr>
            <a:spLocks noGrp="1"/>
          </p:cNvSpPr>
          <p:nvPr>
            <p:ph type="body" sz="half" idx="2"/>
          </p:nvPr>
        </p:nvSpPr>
        <p:spPr/>
        <p:txBody>
          <a:bodyPr/>
          <a:lstStyle/>
          <a:p>
            <a:endParaRPr lang="en-GB" sz="1600" b="1" dirty="0">
              <a:solidFill>
                <a:srgbClr val="4D4D4D"/>
              </a:solidFill>
              <a:latin typeface="Roboto" panose="020F0502020204030204" pitchFamily="34" charset="0"/>
            </a:endParaRPr>
          </a:p>
          <a:p>
            <a:r>
              <a:rPr lang="en-GB" sz="2500" b="1" dirty="0">
                <a:latin typeface="Roboto" panose="020F0502020204030204" pitchFamily="34" charset="0"/>
              </a:rPr>
              <a:t>Two thirds of the world’s illiterate people are women</a:t>
            </a:r>
          </a:p>
          <a:p>
            <a:endParaRPr lang="en-GB" sz="2500" b="1" dirty="0">
              <a:latin typeface="Roboto" panose="020F0502020204030204" pitchFamily="34" charset="0"/>
            </a:endParaRPr>
          </a:p>
          <a:p>
            <a:r>
              <a:rPr lang="en-GB" sz="2500" b="1" dirty="0">
                <a:latin typeface="Roboto" panose="020F0502020204030204" pitchFamily="34" charset="0"/>
              </a:rPr>
              <a:t>Worldwide, 129 million girls are not in school</a:t>
            </a:r>
            <a:br>
              <a:rPr lang="en-GB" sz="2500" b="1" dirty="0">
                <a:latin typeface="Roboto" panose="020F0502020204030204" pitchFamily="34" charset="0"/>
              </a:rPr>
            </a:br>
            <a:endParaRPr lang="en-US" sz="2500" dirty="0"/>
          </a:p>
        </p:txBody>
      </p:sp>
    </p:spTree>
    <p:extLst>
      <p:ext uri="{BB962C8B-B14F-4D97-AF65-F5344CB8AC3E}">
        <p14:creationId xmlns:p14="http://schemas.microsoft.com/office/powerpoint/2010/main" val="485290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C014-B598-FB87-3067-8DD25B3DE4F3}"/>
              </a:ext>
            </a:extLst>
          </p:cNvPr>
          <p:cNvSpPr>
            <a:spLocks noGrp="1"/>
          </p:cNvSpPr>
          <p:nvPr>
            <p:ph type="title"/>
          </p:nvPr>
        </p:nvSpPr>
        <p:spPr/>
        <p:txBody>
          <a:bodyPr/>
          <a:lstStyle/>
          <a:p>
            <a:pPr algn="ctr"/>
            <a:r>
              <a:rPr lang="en-GB" b="1" dirty="0">
                <a:latin typeface="Helvetica" pitchFamily="2" charset="0"/>
              </a:rPr>
              <a:t>SEXUAL HARASSMENT</a:t>
            </a:r>
            <a:endParaRPr lang="en-US" b="1" dirty="0">
              <a:latin typeface="Helvetica" pitchFamily="2" charset="0"/>
            </a:endParaRPr>
          </a:p>
        </p:txBody>
      </p:sp>
      <p:pic>
        <p:nvPicPr>
          <p:cNvPr id="4" name="Picture 4">
            <a:extLst>
              <a:ext uri="{FF2B5EF4-FFF2-40B4-BE49-F238E27FC236}">
                <a16:creationId xmlns:a16="http://schemas.microsoft.com/office/drawing/2014/main" id="{13961F81-C01D-8B0D-BC5A-04CE6C87D3C8}"/>
              </a:ext>
            </a:extLst>
          </p:cNvPr>
          <p:cNvPicPr>
            <a:picLocks noGrp="1" noChangeAspect="1"/>
          </p:cNvPicPr>
          <p:nvPr>
            <p:ph idx="1"/>
          </p:nvPr>
        </p:nvPicPr>
        <p:blipFill>
          <a:blip r:embed="rId3"/>
          <a:stretch>
            <a:fillRect/>
          </a:stretch>
        </p:blipFill>
        <p:spPr>
          <a:xfrm>
            <a:off x="838200" y="1872334"/>
            <a:ext cx="10515600" cy="4257919"/>
          </a:xfrm>
        </p:spPr>
      </p:pic>
    </p:spTree>
    <p:extLst>
      <p:ext uri="{BB962C8B-B14F-4D97-AF65-F5344CB8AC3E}">
        <p14:creationId xmlns:p14="http://schemas.microsoft.com/office/powerpoint/2010/main" val="4008469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5D18-7A1A-684D-8BE1-3DE75351C7E3}"/>
              </a:ext>
            </a:extLst>
          </p:cNvPr>
          <p:cNvSpPr>
            <a:spLocks noGrp="1"/>
          </p:cNvSpPr>
          <p:nvPr>
            <p:ph type="title"/>
          </p:nvPr>
        </p:nvSpPr>
        <p:spPr/>
        <p:txBody>
          <a:bodyPr>
            <a:noAutofit/>
          </a:bodyPr>
          <a:lstStyle/>
          <a:p>
            <a:pPr algn="ctr"/>
            <a:r>
              <a:rPr lang="en-GB" sz="5700" b="1" dirty="0">
                <a:solidFill>
                  <a:srgbClr val="431C60"/>
                </a:solidFill>
                <a:latin typeface="Times New Roman" panose="020F0502020204030204" pitchFamily="34" charset="0"/>
              </a:rPr>
              <a:t>CRIME NOT COMPLIMENT</a:t>
            </a:r>
            <a:endParaRPr lang="en-US" sz="5700" b="1" dirty="0">
              <a:solidFill>
                <a:srgbClr val="431C60"/>
              </a:solidFill>
              <a:latin typeface="Times New Roman" panose="020F0502020204030204" pitchFamily="34" charset="0"/>
            </a:endParaRPr>
          </a:p>
        </p:txBody>
      </p:sp>
      <p:pic>
        <p:nvPicPr>
          <p:cNvPr id="4" name="Picture 4">
            <a:extLst>
              <a:ext uri="{FF2B5EF4-FFF2-40B4-BE49-F238E27FC236}">
                <a16:creationId xmlns:a16="http://schemas.microsoft.com/office/drawing/2014/main" id="{6323ACCB-36E7-5207-2F9E-068F7355BC9D}"/>
              </a:ext>
            </a:extLst>
          </p:cNvPr>
          <p:cNvPicPr>
            <a:picLocks noGrp="1" noChangeAspect="1"/>
          </p:cNvPicPr>
          <p:nvPr>
            <p:ph idx="1"/>
          </p:nvPr>
        </p:nvPicPr>
        <p:blipFill>
          <a:blip r:embed="rId3"/>
          <a:stretch>
            <a:fillRect/>
          </a:stretch>
        </p:blipFill>
        <p:spPr>
          <a:xfrm>
            <a:off x="838199" y="1690688"/>
            <a:ext cx="4830787" cy="4645972"/>
          </a:xfrm>
        </p:spPr>
      </p:pic>
      <p:pic>
        <p:nvPicPr>
          <p:cNvPr id="6" name="Picture 6">
            <a:extLst>
              <a:ext uri="{FF2B5EF4-FFF2-40B4-BE49-F238E27FC236}">
                <a16:creationId xmlns:a16="http://schemas.microsoft.com/office/drawing/2014/main" id="{5B261899-F73D-43E3-823E-EE1F6B76AA52}"/>
              </a:ext>
            </a:extLst>
          </p:cNvPr>
          <p:cNvPicPr>
            <a:picLocks noChangeAspect="1"/>
          </p:cNvPicPr>
          <p:nvPr/>
        </p:nvPicPr>
        <p:blipFill>
          <a:blip r:embed="rId4"/>
          <a:stretch>
            <a:fillRect/>
          </a:stretch>
        </p:blipFill>
        <p:spPr>
          <a:xfrm>
            <a:off x="6313188" y="1690688"/>
            <a:ext cx="5208204" cy="4739965"/>
          </a:xfrm>
          <a:prstGeom prst="rect">
            <a:avLst/>
          </a:prstGeom>
        </p:spPr>
      </p:pic>
    </p:spTree>
    <p:extLst>
      <p:ext uri="{BB962C8B-B14F-4D97-AF65-F5344CB8AC3E}">
        <p14:creationId xmlns:p14="http://schemas.microsoft.com/office/powerpoint/2010/main" val="3533121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69AF623-D90D-314D-A1C9-A8008A1373C2}"/>
              </a:ext>
            </a:extLst>
          </p:cNvPr>
          <p:cNvPicPr>
            <a:picLocks noChangeAspect="1"/>
          </p:cNvPicPr>
          <p:nvPr/>
        </p:nvPicPr>
        <p:blipFill rotWithShape="1">
          <a:blip r:embed="rId3"/>
          <a:srcRect l="11257" r="2519" b="-1"/>
          <a:stretch/>
        </p:blipFill>
        <p:spPr>
          <a:xfrm>
            <a:off x="20" y="10"/>
            <a:ext cx="12191980" cy="6857990"/>
          </a:xfrm>
          <a:prstGeom prst="rect">
            <a:avLst/>
          </a:prstGeom>
        </p:spPr>
      </p:pic>
    </p:spTree>
    <p:extLst>
      <p:ext uri="{BB962C8B-B14F-4D97-AF65-F5344CB8AC3E}">
        <p14:creationId xmlns:p14="http://schemas.microsoft.com/office/powerpoint/2010/main" val="900052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5F429-5262-050C-CA46-1E1770C72499}"/>
              </a:ext>
            </a:extLst>
          </p:cNvPr>
          <p:cNvSpPr>
            <a:spLocks noGrp="1"/>
          </p:cNvSpPr>
          <p:nvPr>
            <p:ph type="title"/>
          </p:nvPr>
        </p:nvSpPr>
        <p:spPr/>
        <p:txBody>
          <a:bodyPr>
            <a:normAutofit fontScale="90000"/>
          </a:bodyPr>
          <a:lstStyle/>
          <a:p>
            <a:pPr algn="ctr"/>
            <a:r>
              <a:rPr lang="en-GB" sz="1800" dirty="0"/>
              <a:t> </a:t>
            </a:r>
            <a:br>
              <a:rPr lang="en-GB" sz="1800" dirty="0"/>
            </a:br>
            <a:br>
              <a:rPr lang="en-GB" sz="1800" b="1" dirty="0">
                <a:solidFill>
                  <a:srgbClr val="FF0000"/>
                </a:solidFill>
                <a:latin typeface="Helvetica Neue" panose="02000503000000020004" pitchFamily="2"/>
                <a:ea typeface="Helvetica Neue" panose="02000503000000020004" pitchFamily="2"/>
                <a:cs typeface="Helvetica Neue" panose="02000503000000020004" pitchFamily="2"/>
              </a:rPr>
            </a:br>
            <a:r>
              <a:rPr lang="en-GB" sz="6900" b="1" dirty="0">
                <a:solidFill>
                  <a:srgbClr val="C00000"/>
                </a:solidFill>
                <a:latin typeface="Helvetica Neue" panose="02000503000000020004" pitchFamily="2"/>
                <a:ea typeface="Helvetica Neue" panose="02000503000000020004" pitchFamily="2"/>
                <a:cs typeface="Helvetica Neue" panose="02000503000000020004" pitchFamily="2"/>
              </a:rPr>
              <a:t>Female Genital Mutilation</a:t>
            </a:r>
            <a:br>
              <a:rPr lang="en-GB" sz="6000" b="1" dirty="0">
                <a:solidFill>
                  <a:srgbClr val="FF0000"/>
                </a:solidFill>
                <a:latin typeface="Helvetica Neue" panose="02000503000000020004" pitchFamily="2"/>
                <a:ea typeface="Helvetica Neue" panose="02000503000000020004" pitchFamily="2"/>
                <a:cs typeface="Helvetica Neue" panose="02000503000000020004" pitchFamily="2"/>
              </a:rPr>
            </a:br>
            <a:br>
              <a:rPr lang="en-GB" sz="6000" b="1" dirty="0">
                <a:solidFill>
                  <a:srgbClr val="FF0000"/>
                </a:solidFill>
                <a:latin typeface="Helvetica Neue" panose="02000503000000020004" pitchFamily="2"/>
                <a:ea typeface="Helvetica Neue" panose="02000503000000020004" pitchFamily="2"/>
                <a:cs typeface="Helvetica Neue" panose="02000503000000020004" pitchFamily="2"/>
              </a:rPr>
            </a:br>
            <a:br>
              <a:rPr lang="en-GB" sz="6000" b="1" dirty="0">
                <a:solidFill>
                  <a:srgbClr val="FF0000"/>
                </a:solidFill>
                <a:latin typeface="Helvetica Neue" panose="02000503000000020004" pitchFamily="2"/>
                <a:ea typeface="Helvetica Neue" panose="02000503000000020004" pitchFamily="2"/>
                <a:cs typeface="Helvetica Neue" panose="02000503000000020004" pitchFamily="2"/>
              </a:rPr>
            </a:br>
            <a:r>
              <a:rPr lang="en-GB" sz="6000" b="1" u="sng" dirty="0">
                <a:solidFill>
                  <a:srgbClr val="FF0000"/>
                </a:solidFill>
                <a:latin typeface="Helvetica Neue" panose="02000503000000020004" pitchFamily="2"/>
                <a:ea typeface="Helvetica Neue" panose="02000503000000020004" pitchFamily="2"/>
                <a:cs typeface="Helvetica Neue" panose="02000503000000020004" pitchFamily="2"/>
              </a:rPr>
              <a:t>MUST STOP</a:t>
            </a:r>
            <a:r>
              <a:rPr lang="en-GB" sz="6000" u="sng" dirty="0">
                <a:solidFill>
                  <a:srgbClr val="FF0000"/>
                </a:solidFill>
                <a:latin typeface="Helvetica Neue" panose="02000503000000020004" pitchFamily="2"/>
                <a:ea typeface="Helvetica Neue" panose="02000503000000020004" pitchFamily="2"/>
                <a:cs typeface="Helvetica Neue" panose="02000503000000020004" pitchFamily="2"/>
              </a:rPr>
              <a:t> </a:t>
            </a:r>
            <a:r>
              <a:rPr lang="en-GB" sz="6000" b="1" u="sng" dirty="0">
                <a:solidFill>
                  <a:srgbClr val="FF0000"/>
                </a:solidFill>
                <a:latin typeface="Helvetica Neue" panose="02000503000000020004" pitchFamily="2"/>
                <a:ea typeface="Helvetica Neue" panose="02000503000000020004" pitchFamily="2"/>
                <a:cs typeface="Helvetica Neue" panose="02000503000000020004" pitchFamily="2"/>
              </a:rPr>
              <a:t>NOW</a:t>
            </a:r>
            <a:br>
              <a:rPr lang="en-US" sz="6000" dirty="0">
                <a:solidFill>
                  <a:srgbClr val="FF0000"/>
                </a:solidFill>
              </a:rPr>
            </a:br>
            <a:endParaRPr lang="en-US" dirty="0"/>
          </a:p>
        </p:txBody>
      </p:sp>
      <p:sp>
        <p:nvSpPr>
          <p:cNvPr id="3" name="Content Placeholder 2">
            <a:extLst>
              <a:ext uri="{FF2B5EF4-FFF2-40B4-BE49-F238E27FC236}">
                <a16:creationId xmlns:a16="http://schemas.microsoft.com/office/drawing/2014/main" id="{7EF6C663-3861-E4FE-DD4D-976FF0BA3DFD}"/>
              </a:ext>
            </a:extLst>
          </p:cNvPr>
          <p:cNvSpPr>
            <a:spLocks noGrp="1"/>
          </p:cNvSpPr>
          <p:nvPr>
            <p:ph type="body" idx="1"/>
          </p:nvPr>
        </p:nvSpPr>
        <p:spPr/>
        <p:txBody>
          <a:bodyPr/>
          <a:lstStyle/>
          <a:p>
            <a:pPr algn="ctr"/>
            <a:r>
              <a:rPr lang="en-GB" sz="2600" b="1" i="0" u="none" strike="noStrike" dirty="0">
                <a:solidFill>
                  <a:schemeClr val="tx1"/>
                </a:solidFill>
                <a:effectLst/>
                <a:latin typeface="Roboto" panose="02000000000000000000" pitchFamily="2" charset="0"/>
              </a:rPr>
              <a:t>200 million girls and women</a:t>
            </a:r>
            <a:r>
              <a:rPr lang="en-GB" sz="2600" b="1" i="0" u="none" strike="noStrike" dirty="0">
                <a:solidFill>
                  <a:srgbClr val="333333"/>
                </a:solidFill>
                <a:effectLst/>
                <a:latin typeface="Roboto" panose="02000000000000000000" pitchFamily="2" charset="0"/>
              </a:rPr>
              <a:t> alive today living in </a:t>
            </a:r>
          </a:p>
          <a:p>
            <a:pPr algn="ctr"/>
            <a:r>
              <a:rPr lang="en-GB" sz="2600" b="1" i="0" u="none" strike="noStrike" dirty="0">
                <a:solidFill>
                  <a:srgbClr val="333333"/>
                </a:solidFill>
                <a:effectLst/>
                <a:latin typeface="Roboto" panose="02000000000000000000" pitchFamily="2" charset="0"/>
              </a:rPr>
              <a:t>31 countries have undergone FGM</a:t>
            </a:r>
            <a:br>
              <a:rPr lang="en-GB" sz="2400" b="1" i="0" u="none" strike="noStrike" dirty="0">
                <a:solidFill>
                  <a:srgbClr val="333333"/>
                </a:solidFill>
                <a:effectLst/>
                <a:latin typeface="Roboto" panose="02000000000000000000" pitchFamily="2" charset="0"/>
              </a:rPr>
            </a:br>
            <a:endParaRPr lang="en-US" dirty="0"/>
          </a:p>
        </p:txBody>
      </p:sp>
    </p:spTree>
    <p:extLst>
      <p:ext uri="{BB962C8B-B14F-4D97-AF65-F5344CB8AC3E}">
        <p14:creationId xmlns:p14="http://schemas.microsoft.com/office/powerpoint/2010/main" val="2183573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EBA174C-1480-84D8-5615-8FFD5CD4E219}"/>
              </a:ext>
            </a:extLst>
          </p:cNvPr>
          <p:cNvPicPr>
            <a:picLocks noChangeAspect="1"/>
          </p:cNvPicPr>
          <p:nvPr/>
        </p:nvPicPr>
        <p:blipFill>
          <a:blip r:embed="rId3"/>
          <a:stretch>
            <a:fillRect/>
          </a:stretch>
        </p:blipFill>
        <p:spPr>
          <a:xfrm>
            <a:off x="5739902" y="2459068"/>
            <a:ext cx="6165726" cy="4164854"/>
          </a:xfrm>
          <a:prstGeom prst="rect">
            <a:avLst/>
          </a:prstGeom>
        </p:spPr>
      </p:pic>
      <p:pic>
        <p:nvPicPr>
          <p:cNvPr id="8" name="Picture 8">
            <a:extLst>
              <a:ext uri="{FF2B5EF4-FFF2-40B4-BE49-F238E27FC236}">
                <a16:creationId xmlns:a16="http://schemas.microsoft.com/office/drawing/2014/main" id="{D1FEDAAA-0263-0631-BD1D-2C693A702DCB}"/>
              </a:ext>
            </a:extLst>
          </p:cNvPr>
          <p:cNvPicPr>
            <a:picLocks noChangeAspect="1"/>
          </p:cNvPicPr>
          <p:nvPr/>
        </p:nvPicPr>
        <p:blipFill>
          <a:blip r:embed="rId4"/>
          <a:stretch>
            <a:fillRect/>
          </a:stretch>
        </p:blipFill>
        <p:spPr>
          <a:xfrm>
            <a:off x="286372" y="2459068"/>
            <a:ext cx="5453530" cy="4164854"/>
          </a:xfrm>
          <a:prstGeom prst="rect">
            <a:avLst/>
          </a:prstGeom>
        </p:spPr>
      </p:pic>
      <p:sp>
        <p:nvSpPr>
          <p:cNvPr id="4" name="Title 3">
            <a:extLst>
              <a:ext uri="{FF2B5EF4-FFF2-40B4-BE49-F238E27FC236}">
                <a16:creationId xmlns:a16="http://schemas.microsoft.com/office/drawing/2014/main" id="{E303F553-CD40-F3E8-0DCA-997F58B77386}"/>
              </a:ext>
            </a:extLst>
          </p:cNvPr>
          <p:cNvSpPr>
            <a:spLocks noGrp="1"/>
          </p:cNvSpPr>
          <p:nvPr>
            <p:ph type="title" idx="4294967295"/>
          </p:nvPr>
        </p:nvSpPr>
        <p:spPr>
          <a:xfrm>
            <a:off x="0" y="396875"/>
            <a:ext cx="12050713" cy="1317625"/>
          </a:xfrm>
        </p:spPr>
        <p:txBody>
          <a:bodyPr>
            <a:normAutofit fontScale="90000"/>
          </a:bodyPr>
          <a:lstStyle/>
          <a:p>
            <a:pPr algn="ctr"/>
            <a:r>
              <a:rPr lang="en-GB" sz="3800" b="1" dirty="0">
                <a:solidFill>
                  <a:srgbClr val="C00000"/>
                </a:solidFill>
                <a:latin typeface="Helvetica Neue" panose="02000503000000020004" pitchFamily="2"/>
                <a:ea typeface="Helvetica Neue" panose="02000503000000020004" pitchFamily="2"/>
                <a:cs typeface="Helvetica Neue" panose="02000503000000020004" pitchFamily="2"/>
              </a:rPr>
              <a:t>MY BODY; MY RULES     HER BODY; NOT YOURS</a:t>
            </a:r>
            <a:br>
              <a:rPr lang="en-GB" sz="2700" dirty="0"/>
            </a:br>
            <a:br>
              <a:rPr lang="en-GB" sz="2700" dirty="0"/>
            </a:br>
            <a:r>
              <a:rPr lang="en-GB" sz="2700" dirty="0"/>
              <a:t>      </a:t>
            </a:r>
            <a:endParaRPr lang="en-US" b="1" dirty="0">
              <a:latin typeface="Helvetica Neue" panose="02000503000000020004" pitchFamily="2"/>
              <a:ea typeface="Helvetica Neue" panose="02000503000000020004" pitchFamily="2"/>
              <a:cs typeface="Helvetica Neue" panose="02000503000000020004" pitchFamily="2"/>
            </a:endParaRPr>
          </a:p>
        </p:txBody>
      </p:sp>
    </p:spTree>
    <p:extLst>
      <p:ext uri="{BB962C8B-B14F-4D97-AF65-F5344CB8AC3E}">
        <p14:creationId xmlns:p14="http://schemas.microsoft.com/office/powerpoint/2010/main" val="2959871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D9C11CF6-AB0E-D430-842A-0B40C2EA664D}"/>
              </a:ext>
            </a:extLst>
          </p:cNvPr>
          <p:cNvPicPr>
            <a:picLocks noGrp="1" noChangeAspect="1"/>
          </p:cNvPicPr>
          <p:nvPr>
            <p:ph idx="1"/>
          </p:nvPr>
        </p:nvPicPr>
        <p:blipFill rotWithShape="1">
          <a:blip r:embed="rId3"/>
          <a:srcRect t="3229" b="11220"/>
          <a:stretch/>
        </p:blipFill>
        <p:spPr>
          <a:xfrm>
            <a:off x="20" y="10"/>
            <a:ext cx="12191980" cy="6857990"/>
          </a:xfrm>
          <a:prstGeom prst="rect">
            <a:avLst/>
          </a:prstGeom>
        </p:spPr>
      </p:pic>
      <p:sp>
        <p:nvSpPr>
          <p:cNvPr id="24"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B0EA4B-F183-CB19-2FC7-570EF1A2517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i="0" u="none" strike="noStrike" cap="all" dirty="0">
                <a:solidFill>
                  <a:srgbClr val="431C60"/>
                </a:solidFill>
                <a:effectLst/>
                <a:latin typeface="Helvetica" pitchFamily="2" charset="0"/>
              </a:rPr>
              <a:t>MITTS OFF MY MUFF</a:t>
            </a:r>
          </a:p>
        </p:txBody>
      </p:sp>
      <p:cxnSp>
        <p:nvCxnSpPr>
          <p:cNvPr id="26"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276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DF91E-2C15-D2F0-760F-F57CA82FF1CC}"/>
              </a:ext>
            </a:extLst>
          </p:cNvPr>
          <p:cNvSpPr>
            <a:spLocks noGrp="1"/>
          </p:cNvSpPr>
          <p:nvPr>
            <p:ph type="title" idx="4294967295"/>
          </p:nvPr>
        </p:nvSpPr>
        <p:spPr>
          <a:xfrm>
            <a:off x="0" y="365125"/>
            <a:ext cx="10515600" cy="1325563"/>
          </a:xfrm>
        </p:spPr>
        <p:txBody>
          <a:bodyPr>
            <a:normAutofit/>
          </a:bodyPr>
          <a:lstStyle/>
          <a:p>
            <a:pPr algn="ctr"/>
            <a:r>
              <a:rPr lang="en-GB" sz="3900" b="1" dirty="0">
                <a:latin typeface="Helvetica" pitchFamily="2" charset="0"/>
              </a:rPr>
              <a:t>       </a:t>
            </a:r>
            <a:br>
              <a:rPr lang="en-GB" sz="3900" b="1" dirty="0">
                <a:latin typeface="Helvetica" pitchFamily="2" charset="0"/>
              </a:rPr>
            </a:br>
            <a:r>
              <a:rPr lang="en-GB" sz="3900" b="1" dirty="0">
                <a:latin typeface="Helvetica" pitchFamily="2" charset="0"/>
              </a:rPr>
              <a:t>       NO ACCESS TO SAFE ABORTION</a:t>
            </a:r>
            <a:endParaRPr lang="en-US" sz="3900" b="1" dirty="0">
              <a:latin typeface="Helvetica" pitchFamily="2" charset="0"/>
            </a:endParaRPr>
          </a:p>
        </p:txBody>
      </p:sp>
      <p:sp>
        <p:nvSpPr>
          <p:cNvPr id="5" name="TextBox 4">
            <a:extLst>
              <a:ext uri="{FF2B5EF4-FFF2-40B4-BE49-F238E27FC236}">
                <a16:creationId xmlns:a16="http://schemas.microsoft.com/office/drawing/2014/main" id="{C576B78C-53F4-990E-AE3B-1AAAE6DE79C9}"/>
              </a:ext>
            </a:extLst>
          </p:cNvPr>
          <p:cNvSpPr txBox="1"/>
          <p:nvPr/>
        </p:nvSpPr>
        <p:spPr>
          <a:xfrm>
            <a:off x="1678609" y="2261581"/>
            <a:ext cx="9313333" cy="4431983"/>
          </a:xfrm>
          <a:prstGeom prst="rect">
            <a:avLst/>
          </a:prstGeom>
          <a:noFill/>
        </p:spPr>
        <p:txBody>
          <a:bodyPr wrap="square">
            <a:spAutoFit/>
          </a:bodyPr>
          <a:lstStyle/>
          <a:p>
            <a:r>
              <a:rPr lang="en-GB" sz="2400" b="1" i="0" u="none" strike="noStrike" dirty="0">
                <a:solidFill>
                  <a:srgbClr val="151D23"/>
                </a:solidFill>
                <a:effectLst/>
                <a:latin typeface="Helvetica" pitchFamily="2" charset="0"/>
              </a:rPr>
              <a:t>41 percent of women live under restrictive abortion laws.</a:t>
            </a:r>
          </a:p>
          <a:p>
            <a:endParaRPr lang="en-GB" sz="2400" b="1" i="0" u="none" strike="noStrike" dirty="0">
              <a:solidFill>
                <a:srgbClr val="151D23"/>
              </a:solidFill>
              <a:effectLst/>
              <a:latin typeface="Helvetica" pitchFamily="2" charset="0"/>
            </a:endParaRPr>
          </a:p>
          <a:p>
            <a:r>
              <a:rPr lang="en-GB" sz="2400" b="1" i="0" u="none" strike="noStrike" dirty="0">
                <a:solidFill>
                  <a:srgbClr val="151D23"/>
                </a:solidFill>
                <a:effectLst/>
                <a:latin typeface="Helvetica" pitchFamily="2" charset="0"/>
              </a:rPr>
              <a:t>The inability to access safe and legal abortion care impacts 700 million women.</a:t>
            </a:r>
          </a:p>
          <a:p>
            <a:endParaRPr lang="en-GB" sz="2400" b="1" i="0" u="none" strike="noStrike" dirty="0">
              <a:solidFill>
                <a:srgbClr val="151D23"/>
              </a:solidFill>
              <a:effectLst/>
              <a:latin typeface="Helvetica" pitchFamily="2" charset="0"/>
            </a:endParaRPr>
          </a:p>
          <a:p>
            <a:r>
              <a:rPr lang="en-GB" sz="2400" b="1" i="0" u="none" strike="noStrike" dirty="0">
                <a:solidFill>
                  <a:srgbClr val="151D23"/>
                </a:solidFill>
                <a:effectLst/>
                <a:latin typeface="Helvetica" pitchFamily="2" charset="0"/>
              </a:rPr>
              <a:t>According to the WHO, 23,000 women die of unsafe abortion each year and tens of thousands more experience significant health complications. </a:t>
            </a:r>
          </a:p>
          <a:p>
            <a:endParaRPr lang="en-GB" b="1" dirty="0">
              <a:solidFill>
                <a:srgbClr val="151D23"/>
              </a:solidFill>
              <a:latin typeface="Helvetica" pitchFamily="2" charset="0"/>
            </a:endParaRPr>
          </a:p>
          <a:p>
            <a:r>
              <a:rPr lang="en-GB" sz="2400" b="1" i="0" u="none" strike="noStrike" dirty="0">
                <a:solidFill>
                  <a:srgbClr val="C00000"/>
                </a:solidFill>
                <a:effectLst/>
                <a:latin typeface="Helvetica" pitchFamily="2" charset="0"/>
              </a:rPr>
              <a:t>Legal restrictions on abortion do not result in fewer abortions, instead they compel women to risk their lives and health by seeking out unsafe abortion care.</a:t>
            </a:r>
            <a:endParaRPr lang="en-US" sz="2400" b="1" dirty="0">
              <a:solidFill>
                <a:srgbClr val="C00000"/>
              </a:solidFill>
              <a:latin typeface="Helvetica" pitchFamily="2" charset="0"/>
            </a:endParaRPr>
          </a:p>
        </p:txBody>
      </p:sp>
    </p:spTree>
    <p:extLst>
      <p:ext uri="{BB962C8B-B14F-4D97-AF65-F5344CB8AC3E}">
        <p14:creationId xmlns:p14="http://schemas.microsoft.com/office/powerpoint/2010/main" val="3645655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FF7D-895C-45FF-87BB-A0AE51D57CA9}"/>
              </a:ext>
            </a:extLst>
          </p:cNvPr>
          <p:cNvSpPr>
            <a:spLocks noGrp="1"/>
          </p:cNvSpPr>
          <p:nvPr>
            <p:ph type="title"/>
          </p:nvPr>
        </p:nvSpPr>
        <p:spPr/>
        <p:txBody>
          <a:bodyPr vert="horz" lIns="91440" tIns="45720" rIns="91440" bIns="45720" rtlCol="0" anchor="t">
            <a:noAutofit/>
          </a:bodyPr>
          <a:lstStyle/>
          <a:p>
            <a:pPr algn="ctr"/>
            <a:r>
              <a:rPr lang="en-US" sz="3500" b="1" dirty="0">
                <a:latin typeface="Helvetica" pitchFamily="2" charset="0"/>
              </a:rPr>
              <a:t>25 million unsafe abortions every year resulting in over </a:t>
            </a:r>
            <a:r>
              <a:rPr lang="en-GB" sz="3500" b="1" dirty="0">
                <a:latin typeface="Helvetica" pitchFamily="2" charset="0"/>
              </a:rPr>
              <a:t>47</a:t>
            </a:r>
            <a:r>
              <a:rPr lang="en-US" sz="3500" b="1" dirty="0">
                <a:latin typeface="Helvetica" pitchFamily="2" charset="0"/>
              </a:rPr>
              <a:t>,000 preventable maternal deaths</a:t>
            </a:r>
          </a:p>
        </p:txBody>
      </p:sp>
      <p:pic>
        <p:nvPicPr>
          <p:cNvPr id="7" name="Picture 7">
            <a:extLst>
              <a:ext uri="{FF2B5EF4-FFF2-40B4-BE49-F238E27FC236}">
                <a16:creationId xmlns:a16="http://schemas.microsoft.com/office/drawing/2014/main" id="{59B03634-4F78-1E65-9FF9-1742ACAEF004}"/>
              </a:ext>
            </a:extLst>
          </p:cNvPr>
          <p:cNvPicPr>
            <a:picLocks noGrp="1" noChangeAspect="1"/>
          </p:cNvPicPr>
          <p:nvPr>
            <p:ph idx="1"/>
          </p:nvPr>
        </p:nvPicPr>
        <p:blipFill rotWithShape="1">
          <a:blip r:embed="rId3"/>
          <a:stretch/>
        </p:blipFill>
        <p:spPr>
          <a:xfrm>
            <a:off x="838200" y="2155964"/>
            <a:ext cx="10515600" cy="3690660"/>
          </a:xfrm>
          <a:prstGeom prst="rect">
            <a:avLst/>
          </a:prstGeom>
        </p:spPr>
      </p:pic>
    </p:spTree>
    <p:extLst>
      <p:ext uri="{BB962C8B-B14F-4D97-AF65-F5344CB8AC3E}">
        <p14:creationId xmlns:p14="http://schemas.microsoft.com/office/powerpoint/2010/main" val="2151571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CA698D4C-20D3-9AD1-1EB4-93CDCA16DC1A}"/>
              </a:ext>
            </a:extLst>
          </p:cNvPr>
          <p:cNvPicPr>
            <a:picLocks noChangeAspect="1"/>
          </p:cNvPicPr>
          <p:nvPr/>
        </p:nvPicPr>
        <p:blipFill rotWithShape="1">
          <a:blip r:embed="rId2">
            <a:alphaModFix amt="50000"/>
          </a:blip>
          <a:srcRect b="1316"/>
          <a:stretch/>
        </p:blipFill>
        <p:spPr>
          <a:xfrm>
            <a:off x="14724" y="-1"/>
            <a:ext cx="12192000" cy="6858000"/>
          </a:xfrm>
          <a:prstGeom prst="rect">
            <a:avLst/>
          </a:prstGeom>
        </p:spPr>
      </p:pic>
      <p:sp>
        <p:nvSpPr>
          <p:cNvPr id="2" name="TextBox 1">
            <a:extLst>
              <a:ext uri="{FF2B5EF4-FFF2-40B4-BE49-F238E27FC236}">
                <a16:creationId xmlns:a16="http://schemas.microsoft.com/office/drawing/2014/main" id="{3503E31C-0B57-9973-E396-E38DD5DE6987}"/>
              </a:ext>
            </a:extLst>
          </p:cNvPr>
          <p:cNvSpPr txBox="1"/>
          <p:nvPr/>
        </p:nvSpPr>
        <p:spPr>
          <a:xfrm>
            <a:off x="537449" y="1927195"/>
            <a:ext cx="11117101" cy="3405071"/>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atin typeface="Helvetica" pitchFamily="2" charset="0"/>
                <a:ea typeface="+mj-ea"/>
                <a:cs typeface="+mj-cs"/>
              </a:rPr>
              <a:t>GENDER BASED</a:t>
            </a:r>
            <a:r>
              <a:rPr lang="en-GB" sz="6000" b="1" dirty="0">
                <a:latin typeface="Helvetica" pitchFamily="2" charset="0"/>
                <a:ea typeface="+mj-ea"/>
                <a:cs typeface="+mj-cs"/>
              </a:rPr>
              <a:t> </a:t>
            </a:r>
            <a:r>
              <a:rPr lang="en-US" sz="6000" b="1" dirty="0">
                <a:latin typeface="Helvetica" pitchFamily="2" charset="0"/>
                <a:ea typeface="+mj-ea"/>
                <a:cs typeface="+mj-cs"/>
              </a:rPr>
              <a:t>VIOLENCE</a:t>
            </a:r>
          </a:p>
        </p:txBody>
      </p:sp>
    </p:spTree>
    <p:extLst>
      <p:ext uri="{BB962C8B-B14F-4D97-AF65-F5344CB8AC3E}">
        <p14:creationId xmlns:p14="http://schemas.microsoft.com/office/powerpoint/2010/main" val="19815209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6D784-81D7-0DA5-7CDB-11E70D2047BC}"/>
              </a:ext>
            </a:extLst>
          </p:cNvPr>
          <p:cNvSpPr>
            <a:spLocks noGrp="1"/>
          </p:cNvSpPr>
          <p:nvPr>
            <p:ph type="title"/>
          </p:nvPr>
        </p:nvSpPr>
        <p:spPr/>
        <p:txBody>
          <a:bodyPr>
            <a:normAutofit/>
          </a:bodyPr>
          <a:lstStyle/>
          <a:p>
            <a:pPr algn="ctr"/>
            <a:r>
              <a:rPr lang="en-GB" sz="3700" b="1" dirty="0">
                <a:latin typeface="Helvetica" pitchFamily="2" charset="0"/>
              </a:rPr>
              <a:t>46,000 women murdered in domestic or sexual  violence every year. </a:t>
            </a:r>
            <a:r>
              <a:rPr lang="en-GB" sz="3700" b="1" dirty="0">
                <a:solidFill>
                  <a:srgbClr val="C00000"/>
                </a:solidFill>
                <a:latin typeface="Helvetica" pitchFamily="2" charset="0"/>
              </a:rPr>
              <a:t>And rising</a:t>
            </a:r>
            <a:endParaRPr lang="en-US" sz="3700" b="1" dirty="0">
              <a:solidFill>
                <a:srgbClr val="C00000"/>
              </a:solidFill>
              <a:latin typeface="Helvetica" pitchFamily="2" charset="0"/>
            </a:endParaRPr>
          </a:p>
        </p:txBody>
      </p:sp>
      <p:pic>
        <p:nvPicPr>
          <p:cNvPr id="4" name="Picture 4">
            <a:extLst>
              <a:ext uri="{FF2B5EF4-FFF2-40B4-BE49-F238E27FC236}">
                <a16:creationId xmlns:a16="http://schemas.microsoft.com/office/drawing/2014/main" id="{94F8E74C-281F-A199-BFBD-9F8231664AFF}"/>
              </a:ext>
            </a:extLst>
          </p:cNvPr>
          <p:cNvPicPr>
            <a:picLocks noGrp="1" noChangeAspect="1"/>
          </p:cNvPicPr>
          <p:nvPr>
            <p:ph idx="1"/>
          </p:nvPr>
        </p:nvPicPr>
        <p:blipFill>
          <a:blip r:embed="rId3"/>
          <a:stretch>
            <a:fillRect/>
          </a:stretch>
        </p:blipFill>
        <p:spPr>
          <a:xfrm>
            <a:off x="1842745" y="1825624"/>
            <a:ext cx="7784709" cy="4855679"/>
          </a:xfrm>
        </p:spPr>
      </p:pic>
    </p:spTree>
    <p:extLst>
      <p:ext uri="{BB962C8B-B14F-4D97-AF65-F5344CB8AC3E}">
        <p14:creationId xmlns:p14="http://schemas.microsoft.com/office/powerpoint/2010/main" val="174253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E533E9-C71F-F3A9-5751-3C68D2AC7130}"/>
              </a:ext>
            </a:extLst>
          </p:cNvPr>
          <p:cNvSpPr>
            <a:spLocks noGrp="1"/>
          </p:cNvSpPr>
          <p:nvPr>
            <p:ph type="title"/>
          </p:nvPr>
        </p:nvSpPr>
        <p:spPr/>
        <p:txBody>
          <a:bodyPr>
            <a:normAutofit fontScale="90000"/>
          </a:bodyPr>
          <a:lstStyle/>
          <a:p>
            <a:pPr algn="ctr"/>
            <a:r>
              <a:rPr lang="en-GB" b="1" dirty="0">
                <a:latin typeface="Helvetica" pitchFamily="2" charset="0"/>
              </a:rPr>
              <a:t>736 million women globally are subjected to physical or sexual violence</a:t>
            </a:r>
            <a:endParaRPr lang="en-US" b="1" dirty="0">
              <a:latin typeface="Helvetica" pitchFamily="2" charset="0"/>
            </a:endParaRPr>
          </a:p>
        </p:txBody>
      </p:sp>
      <p:pic>
        <p:nvPicPr>
          <p:cNvPr id="5" name="Picture 5">
            <a:extLst>
              <a:ext uri="{FF2B5EF4-FFF2-40B4-BE49-F238E27FC236}">
                <a16:creationId xmlns:a16="http://schemas.microsoft.com/office/drawing/2014/main" id="{7FFEF478-7516-1F44-2A48-2A2827688DCC}"/>
              </a:ext>
            </a:extLst>
          </p:cNvPr>
          <p:cNvPicPr>
            <a:picLocks noGrp="1" noChangeAspect="1"/>
          </p:cNvPicPr>
          <p:nvPr>
            <p:ph idx="1"/>
          </p:nvPr>
        </p:nvPicPr>
        <p:blipFill>
          <a:blip r:embed="rId3"/>
          <a:stretch>
            <a:fillRect/>
          </a:stretch>
        </p:blipFill>
        <p:spPr>
          <a:xfrm>
            <a:off x="1126318" y="1825625"/>
            <a:ext cx="4344000" cy="4351338"/>
          </a:xfrm>
        </p:spPr>
      </p:pic>
      <p:pic>
        <p:nvPicPr>
          <p:cNvPr id="6" name="Picture 7">
            <a:extLst>
              <a:ext uri="{FF2B5EF4-FFF2-40B4-BE49-F238E27FC236}">
                <a16:creationId xmlns:a16="http://schemas.microsoft.com/office/drawing/2014/main" id="{DF3E9E7D-69F5-5B89-0F91-FB8159474313}"/>
              </a:ext>
            </a:extLst>
          </p:cNvPr>
          <p:cNvPicPr>
            <a:picLocks noChangeAspect="1"/>
          </p:cNvPicPr>
          <p:nvPr/>
        </p:nvPicPr>
        <p:blipFill>
          <a:blip r:embed="rId4"/>
          <a:stretch>
            <a:fillRect/>
          </a:stretch>
        </p:blipFill>
        <p:spPr>
          <a:xfrm>
            <a:off x="5911140" y="1825625"/>
            <a:ext cx="6059991" cy="4166424"/>
          </a:xfrm>
          <a:prstGeom prst="rect">
            <a:avLst/>
          </a:prstGeom>
        </p:spPr>
      </p:pic>
    </p:spTree>
    <p:extLst>
      <p:ext uri="{BB962C8B-B14F-4D97-AF65-F5344CB8AC3E}">
        <p14:creationId xmlns:p14="http://schemas.microsoft.com/office/powerpoint/2010/main" val="3063015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42D1A-71EC-580F-5AFB-F0170436CA31}"/>
              </a:ext>
            </a:extLst>
          </p:cNvPr>
          <p:cNvSpPr>
            <a:spLocks noGrp="1"/>
          </p:cNvSpPr>
          <p:nvPr>
            <p:ph type="title"/>
          </p:nvPr>
        </p:nvSpPr>
        <p:spPr/>
        <p:txBody>
          <a:bodyPr>
            <a:normAutofit/>
          </a:bodyPr>
          <a:lstStyle/>
          <a:p>
            <a:pPr algn="ctr"/>
            <a:r>
              <a:rPr lang="en-GB" sz="3100" b="1" i="0" u="none" strike="noStrike" dirty="0">
                <a:solidFill>
                  <a:srgbClr val="303030"/>
                </a:solidFill>
                <a:effectLst/>
                <a:latin typeface="Helvetica" pitchFamily="2" charset="0"/>
              </a:rPr>
              <a:t>4.8 million global victims of forced sexual exploitation</a:t>
            </a:r>
            <a:r>
              <a:rPr lang="en-GB" sz="3600" b="1" i="0" u="none" strike="noStrike" dirty="0">
                <a:solidFill>
                  <a:srgbClr val="303030"/>
                </a:solidFill>
                <a:effectLst/>
                <a:latin typeface="unify serif"/>
              </a:rPr>
              <a:t>    </a:t>
            </a:r>
            <a:r>
              <a:rPr lang="en-GB" sz="4000" b="1" i="0" u="none" strike="noStrike" dirty="0">
                <a:solidFill>
                  <a:srgbClr val="C00000"/>
                </a:solidFill>
                <a:effectLst/>
                <a:latin typeface="unify serif"/>
              </a:rPr>
              <a:t>99% are women and underage girls</a:t>
            </a:r>
            <a:endParaRPr lang="en-US" sz="4000" b="1" dirty="0">
              <a:solidFill>
                <a:srgbClr val="C00000"/>
              </a:solidFill>
            </a:endParaRPr>
          </a:p>
        </p:txBody>
      </p:sp>
      <p:pic>
        <p:nvPicPr>
          <p:cNvPr id="4" name="Picture 4">
            <a:extLst>
              <a:ext uri="{FF2B5EF4-FFF2-40B4-BE49-F238E27FC236}">
                <a16:creationId xmlns:a16="http://schemas.microsoft.com/office/drawing/2014/main" id="{7C06D45C-8F2D-48AC-6CA3-08289695DCD7}"/>
              </a:ext>
            </a:extLst>
          </p:cNvPr>
          <p:cNvPicPr>
            <a:picLocks noGrp="1" noChangeAspect="1"/>
          </p:cNvPicPr>
          <p:nvPr>
            <p:ph idx="1"/>
          </p:nvPr>
        </p:nvPicPr>
        <p:blipFill>
          <a:blip r:embed="rId3"/>
          <a:stretch>
            <a:fillRect/>
          </a:stretch>
        </p:blipFill>
        <p:spPr>
          <a:xfrm>
            <a:off x="1813008" y="1825625"/>
            <a:ext cx="8565984" cy="4351338"/>
          </a:xfrm>
        </p:spPr>
      </p:pic>
    </p:spTree>
    <p:extLst>
      <p:ext uri="{BB962C8B-B14F-4D97-AF65-F5344CB8AC3E}">
        <p14:creationId xmlns:p14="http://schemas.microsoft.com/office/powerpoint/2010/main" val="458134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BC62-9681-9154-F4F7-67E41505C559}"/>
              </a:ext>
            </a:extLst>
          </p:cNvPr>
          <p:cNvSpPr>
            <a:spLocks noGrp="1"/>
          </p:cNvSpPr>
          <p:nvPr>
            <p:ph type="title" idx="4294967295"/>
          </p:nvPr>
        </p:nvSpPr>
        <p:spPr>
          <a:xfrm>
            <a:off x="8534400" y="2000250"/>
            <a:ext cx="3657600" cy="4033838"/>
          </a:xfrm>
        </p:spPr>
        <p:txBody>
          <a:bodyPr vert="horz" lIns="91440" tIns="45720" rIns="91440" bIns="45720" rtlCol="0" anchor="b">
            <a:normAutofit/>
          </a:bodyPr>
          <a:lstStyle/>
          <a:p>
            <a:r>
              <a:rPr lang="en-US" sz="1900" b="1" i="0" u="none" strike="noStrike" kern="1200">
                <a:solidFill>
                  <a:schemeClr val="bg1"/>
                </a:solidFill>
                <a:effectLst/>
                <a:latin typeface="+mj-lt"/>
                <a:ea typeface="+mj-ea"/>
                <a:cs typeface="+mj-cs"/>
              </a:rPr>
              <a:t>FEMINISM</a:t>
            </a:r>
            <a:br>
              <a:rPr lang="en-US" sz="1900" b="1" i="0" u="none" strike="noStrike" kern="1200">
                <a:solidFill>
                  <a:schemeClr val="bg1"/>
                </a:solidFill>
                <a:effectLst/>
                <a:latin typeface="+mj-lt"/>
                <a:ea typeface="+mj-ea"/>
                <a:cs typeface="+mj-cs"/>
              </a:rPr>
            </a:br>
            <a:br>
              <a:rPr lang="en-US" sz="1900" b="1" i="0" u="none" strike="noStrike" kern="1200">
                <a:solidFill>
                  <a:schemeClr val="bg1"/>
                </a:solidFill>
                <a:effectLst/>
                <a:latin typeface="+mj-lt"/>
                <a:ea typeface="+mj-ea"/>
                <a:cs typeface="+mj-cs"/>
              </a:rPr>
            </a:br>
            <a:r>
              <a:rPr lang="en-US" sz="1900" b="1" i="0" u="none" strike="noStrike" kern="1200">
                <a:solidFill>
                  <a:schemeClr val="bg1"/>
                </a:solidFill>
                <a:effectLst/>
                <a:latin typeface="+mj-lt"/>
                <a:ea typeface="+mj-ea"/>
                <a:cs typeface="+mj-cs"/>
              </a:rPr>
              <a:t>Advocacy of equality of the sexes and the establishment of the political, social, and economic rights of the female sex</a:t>
            </a:r>
            <a:endParaRPr lang="en-US" sz="1900" kern="1200">
              <a:solidFill>
                <a:schemeClr val="bg1"/>
              </a:solidFill>
              <a:latin typeface="+mj-lt"/>
              <a:ea typeface="+mj-ea"/>
              <a:cs typeface="+mj-cs"/>
            </a:endParaRPr>
          </a:p>
        </p:txBody>
      </p:sp>
      <p:pic>
        <p:nvPicPr>
          <p:cNvPr id="25" name="Picture 25">
            <a:extLst>
              <a:ext uri="{FF2B5EF4-FFF2-40B4-BE49-F238E27FC236}">
                <a16:creationId xmlns:a16="http://schemas.microsoft.com/office/drawing/2014/main" id="{58BC2C80-D3E4-BEB8-0D2A-02A64140C6FC}"/>
              </a:ext>
            </a:extLst>
          </p:cNvPr>
          <p:cNvPicPr>
            <a:picLocks noGrp="1" noChangeAspect="1"/>
          </p:cNvPicPr>
          <p:nvPr>
            <p:ph sz="half" idx="4294967295"/>
          </p:nvPr>
        </p:nvPicPr>
        <p:blipFill rotWithShape="1">
          <a:blip r:embed="rId2"/>
          <a:srcRect r="-2" b="134"/>
          <a:stretch/>
        </p:blipFill>
        <p:spPr>
          <a:xfrm>
            <a:off x="2484782" y="115887"/>
            <a:ext cx="6754927" cy="6626225"/>
          </a:xfrm>
          <a:prstGeom prst="rect">
            <a:avLst/>
          </a:prstGeom>
        </p:spPr>
      </p:pic>
    </p:spTree>
    <p:extLst>
      <p:ext uri="{BB962C8B-B14F-4D97-AF65-F5344CB8AC3E}">
        <p14:creationId xmlns:p14="http://schemas.microsoft.com/office/powerpoint/2010/main" val="1991245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EABFD4-2D2E-2793-A3A7-EA06797FC1BF}"/>
              </a:ext>
            </a:extLst>
          </p:cNvPr>
          <p:cNvSpPr txBox="1"/>
          <p:nvPr/>
        </p:nvSpPr>
        <p:spPr>
          <a:xfrm>
            <a:off x="3623235" y="2515844"/>
            <a:ext cx="5055098" cy="861774"/>
          </a:xfrm>
          <a:prstGeom prst="rect">
            <a:avLst/>
          </a:prstGeom>
          <a:noFill/>
        </p:spPr>
        <p:txBody>
          <a:bodyPr wrap="square" rtlCol="0">
            <a:spAutoFit/>
          </a:bodyPr>
          <a:lstStyle/>
          <a:p>
            <a:pPr algn="l"/>
            <a:r>
              <a:rPr lang="en-GB" sz="5000" b="1" dirty="0"/>
              <a:t>     THE END</a:t>
            </a:r>
            <a:endParaRPr lang="en-US" sz="5000" b="1" dirty="0"/>
          </a:p>
        </p:txBody>
      </p:sp>
    </p:spTree>
    <p:extLst>
      <p:ext uri="{BB962C8B-B14F-4D97-AF65-F5344CB8AC3E}">
        <p14:creationId xmlns:p14="http://schemas.microsoft.com/office/powerpoint/2010/main" val="3730886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13</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Gender EQUALITY</vt:lpstr>
      <vt:lpstr>PowerPoint Presentation</vt:lpstr>
      <vt:lpstr>GENDER PAY GAP</vt:lpstr>
      <vt:lpstr>For every 100 men promoted and hired to manager, only 72 women are promoted and hired. </vt:lpstr>
      <vt:lpstr>PowerPoint Presentation</vt:lpstr>
      <vt:lpstr>PowerPoint Presentation</vt:lpstr>
      <vt:lpstr>GENDER BIAS IN EDUCATION</vt:lpstr>
      <vt:lpstr>SEXUAL HARASSMENT</vt:lpstr>
      <vt:lpstr>CRIME NOT COMPLIMENT</vt:lpstr>
      <vt:lpstr>PowerPoint Presentation</vt:lpstr>
      <vt:lpstr>   Female Genital Mutilation   MUST STOP NOW </vt:lpstr>
      <vt:lpstr>MY BODY; MY RULES     HER BODY; NOT YOURS        </vt:lpstr>
      <vt:lpstr>MITTS OFF MY MUFF</vt:lpstr>
      <vt:lpstr>               NO ACCESS TO SAFE ABORTION</vt:lpstr>
      <vt:lpstr>25 million unsafe abortions every year resulting in over 47,000 preventable maternal deaths</vt:lpstr>
      <vt:lpstr>PowerPoint Presentation</vt:lpstr>
      <vt:lpstr>46,000 women murdered in domestic or sexual  violence every year. And rising</vt:lpstr>
      <vt:lpstr>736 million women globally are subjected to physical or sexual violence</vt:lpstr>
      <vt:lpstr>4.8 million global victims of forced sexual exploitation    99% are women and underage girls</vt:lpstr>
      <vt:lpstr>FEMINISM  Advocacy of equality of the sexes and the establishment of the political, social, and economic rights of the female sex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EQUALITY</dc:title>
  <dc:creator>Karen Mulville</dc:creator>
  <cp:lastModifiedBy>Karen Mulville</cp:lastModifiedBy>
  <cp:revision>8</cp:revision>
  <dcterms:created xsi:type="dcterms:W3CDTF">2022-11-15T09:52:19Z</dcterms:created>
  <dcterms:modified xsi:type="dcterms:W3CDTF">2022-11-25T17:50:26Z</dcterms:modified>
</cp:coreProperties>
</file>